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74" r:id="rId33"/>
    <p:sldId id="275" r:id="rId34"/>
    <p:sldId id="276" r:id="rId35"/>
    <p:sldId id="291" r:id="rId36"/>
    <p:sldId id="292" r:id="rId37"/>
    <p:sldId id="293" r:id="rId38"/>
    <p:sldId id="294" r:id="rId39"/>
    <p:sldId id="295" r:id="rId40"/>
    <p:sldId id="296" r:id="rId41"/>
    <p:sldId id="297" r:id="rId42"/>
    <p:sldId id="298" r:id="rId43"/>
    <p:sldId id="299" r:id="rId44"/>
    <p:sldId id="300" r:id="rId45"/>
    <p:sldId id="301"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835037-E03E-4449-BF34-C921917AF0FF}" v="65" dt="2023-06-11T11:18:48.4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50" autoAdjust="0"/>
    <p:restoredTop sz="94660"/>
  </p:normalViewPr>
  <p:slideViewPr>
    <p:cSldViewPr snapToGrid="0">
      <p:cViewPr varScale="1">
        <p:scale>
          <a:sx n="96" d="100"/>
          <a:sy n="96" d="100"/>
        </p:scale>
        <p:origin x="4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B535F88-22A5-F90F-09A9-8A8421057465}"/>
              </a:ext>
            </a:extLst>
          </p:cNvPr>
          <p:cNvSpPr txBox="1"/>
          <p:nvPr/>
        </p:nvSpPr>
        <p:spPr>
          <a:xfrm>
            <a:off x="543098" y="1209553"/>
            <a:ext cx="10458539" cy="85919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2800" b="0" i="0" dirty="0">
                <a:effectLst/>
                <a:latin typeface="+mj-lt"/>
                <a:ea typeface="+mj-ea"/>
                <a:cs typeface="+mj-cs"/>
              </a:rPr>
              <a:t>过程控制（</a:t>
            </a:r>
            <a:r>
              <a:rPr lang="en-US" altLang="zh-CN" sz="2800" b="0" i="0" dirty="0">
                <a:effectLst/>
                <a:latin typeface="+mj-lt"/>
                <a:ea typeface="+mj-ea"/>
                <a:cs typeface="+mj-cs"/>
              </a:rPr>
              <a:t>Process control</a:t>
            </a:r>
            <a:r>
              <a:rPr lang="zh-CN" altLang="en-US" sz="2800" b="0" i="0" dirty="0">
                <a:effectLst/>
                <a:latin typeface="+mj-lt"/>
                <a:ea typeface="+mj-ea"/>
                <a:cs typeface="+mj-cs"/>
              </a:rPr>
              <a:t>）是指连续生产过程的自动控制。</a:t>
            </a:r>
            <a:endParaRPr lang="en-US" altLang="zh-CN" sz="2800" b="0" i="0" dirty="0">
              <a:effectLst/>
              <a:latin typeface="+mj-lt"/>
              <a:ea typeface="+mj-ea"/>
              <a:cs typeface="+mj-cs"/>
            </a:endParaRPr>
          </a:p>
        </p:txBody>
      </p:sp>
      <p:pic>
        <p:nvPicPr>
          <p:cNvPr id="4" name="图片 3">
            <a:extLst>
              <a:ext uri="{FF2B5EF4-FFF2-40B4-BE49-F238E27FC236}">
                <a16:creationId xmlns:a16="http://schemas.microsoft.com/office/drawing/2014/main" id="{1AAC5B7B-2BE1-C066-79BD-9483B1A9AC81}"/>
              </a:ext>
            </a:extLst>
          </p:cNvPr>
          <p:cNvPicPr>
            <a:picLocks noChangeAspect="1"/>
          </p:cNvPicPr>
          <p:nvPr/>
        </p:nvPicPr>
        <p:blipFill rotWithShape="1">
          <a:blip r:embed="rId2"/>
          <a:srcRect t="18839"/>
          <a:stretch/>
        </p:blipFill>
        <p:spPr>
          <a:xfrm>
            <a:off x="558792" y="2931268"/>
            <a:ext cx="3922318" cy="3413800"/>
          </a:xfrm>
          <a:prstGeom prst="rect">
            <a:avLst/>
          </a:prstGeom>
        </p:spPr>
      </p:pic>
      <p:pic>
        <p:nvPicPr>
          <p:cNvPr id="6" name="图片 5">
            <a:extLst>
              <a:ext uri="{FF2B5EF4-FFF2-40B4-BE49-F238E27FC236}">
                <a16:creationId xmlns:a16="http://schemas.microsoft.com/office/drawing/2014/main" id="{2129200A-B711-652B-540E-A2A6C5D49538}"/>
              </a:ext>
            </a:extLst>
          </p:cNvPr>
          <p:cNvPicPr>
            <a:picLocks noChangeAspect="1"/>
          </p:cNvPicPr>
          <p:nvPr/>
        </p:nvPicPr>
        <p:blipFill>
          <a:blip r:embed="rId3"/>
          <a:stretch>
            <a:fillRect/>
          </a:stretch>
        </p:blipFill>
        <p:spPr>
          <a:xfrm>
            <a:off x="5029789" y="2138827"/>
            <a:ext cx="6619113" cy="4153493"/>
          </a:xfrm>
          <a:prstGeom prst="rect">
            <a:avLst/>
          </a:prstGeom>
        </p:spPr>
      </p:pic>
      <p:sp>
        <p:nvSpPr>
          <p:cNvPr id="7" name="文本框 6">
            <a:extLst>
              <a:ext uri="{FF2B5EF4-FFF2-40B4-BE49-F238E27FC236}">
                <a16:creationId xmlns:a16="http://schemas.microsoft.com/office/drawing/2014/main" id="{ADBB3C6B-F572-46E7-3061-CF31F9E853E4}"/>
              </a:ext>
            </a:extLst>
          </p:cNvPr>
          <p:cNvSpPr txBox="1"/>
          <p:nvPr/>
        </p:nvSpPr>
        <p:spPr>
          <a:xfrm>
            <a:off x="304931" y="2182751"/>
            <a:ext cx="4176179" cy="584775"/>
          </a:xfrm>
          <a:prstGeom prst="rect">
            <a:avLst/>
          </a:prstGeom>
          <a:noFill/>
        </p:spPr>
        <p:txBody>
          <a:bodyPr wrap="square">
            <a:spAutoFit/>
          </a:bodyPr>
          <a:lstStyle/>
          <a:p>
            <a:r>
              <a:rPr lang="zh-CN" altLang="en-US" sz="3200" b="0" i="0" dirty="0">
                <a:effectLst/>
                <a:highlight>
                  <a:srgbClr val="FFFF00"/>
                </a:highlight>
                <a:latin typeface="Arial" panose="020B0604020202020204" pitchFamily="34" charset="0"/>
              </a:rPr>
              <a:t>过程控制系统的定义：</a:t>
            </a:r>
            <a:endParaRPr lang="zh-CN" altLang="en-US" sz="3200" dirty="0">
              <a:highlight>
                <a:srgbClr val="FFFF00"/>
              </a:highlight>
            </a:endParaRPr>
          </a:p>
        </p:txBody>
      </p:sp>
      <p:sp>
        <p:nvSpPr>
          <p:cNvPr id="8" name="文本框 7">
            <a:extLst>
              <a:ext uri="{FF2B5EF4-FFF2-40B4-BE49-F238E27FC236}">
                <a16:creationId xmlns:a16="http://schemas.microsoft.com/office/drawing/2014/main" id="{D0BF7049-B7AE-2BD9-7240-19EE37C7F93C}"/>
              </a:ext>
            </a:extLst>
          </p:cNvPr>
          <p:cNvSpPr txBox="1"/>
          <p:nvPr/>
        </p:nvSpPr>
        <p:spPr>
          <a:xfrm>
            <a:off x="558792" y="447472"/>
            <a:ext cx="3064568" cy="707886"/>
          </a:xfrm>
          <a:prstGeom prst="rect">
            <a:avLst/>
          </a:prstGeom>
          <a:noFill/>
        </p:spPr>
        <p:txBody>
          <a:bodyPr wrap="square" rtlCol="0">
            <a:spAutoFit/>
          </a:bodyPr>
          <a:lstStyle/>
          <a:p>
            <a:r>
              <a:rPr lang="zh-CN" altLang="en-US" sz="4000" dirty="0">
                <a:solidFill>
                  <a:srgbClr val="FF0000"/>
                </a:solidFill>
                <a:highlight>
                  <a:srgbClr val="FFFF00"/>
                </a:highlight>
              </a:rPr>
              <a:t>第一章</a:t>
            </a:r>
          </a:p>
        </p:txBody>
      </p:sp>
    </p:spTree>
    <p:extLst>
      <p:ext uri="{BB962C8B-B14F-4D97-AF65-F5344CB8AC3E}">
        <p14:creationId xmlns:p14="http://schemas.microsoft.com/office/powerpoint/2010/main" val="54892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BBBA28E-D2FD-1479-4BB5-F60B2E454FA6}"/>
              </a:ext>
            </a:extLst>
          </p:cNvPr>
          <p:cNvPicPr>
            <a:picLocks noChangeAspect="1"/>
          </p:cNvPicPr>
          <p:nvPr/>
        </p:nvPicPr>
        <p:blipFill>
          <a:blip r:embed="rId2"/>
          <a:stretch>
            <a:fillRect/>
          </a:stretch>
        </p:blipFill>
        <p:spPr>
          <a:xfrm>
            <a:off x="331551" y="146160"/>
            <a:ext cx="5446679" cy="2601950"/>
          </a:xfrm>
          <a:prstGeom prst="rect">
            <a:avLst/>
          </a:prstGeom>
        </p:spPr>
      </p:pic>
      <p:pic>
        <p:nvPicPr>
          <p:cNvPr id="5" name="图片 4">
            <a:extLst>
              <a:ext uri="{FF2B5EF4-FFF2-40B4-BE49-F238E27FC236}">
                <a16:creationId xmlns:a16="http://schemas.microsoft.com/office/drawing/2014/main" id="{E9F44E6D-EFA9-B093-5CD9-40202DE35133}"/>
              </a:ext>
            </a:extLst>
          </p:cNvPr>
          <p:cNvPicPr>
            <a:picLocks noChangeAspect="1"/>
          </p:cNvPicPr>
          <p:nvPr/>
        </p:nvPicPr>
        <p:blipFill>
          <a:blip r:embed="rId3"/>
          <a:stretch>
            <a:fillRect/>
          </a:stretch>
        </p:blipFill>
        <p:spPr>
          <a:xfrm>
            <a:off x="6018852" y="146160"/>
            <a:ext cx="6146118" cy="4373959"/>
          </a:xfrm>
          <a:prstGeom prst="rect">
            <a:avLst/>
          </a:prstGeom>
        </p:spPr>
      </p:pic>
      <p:sp>
        <p:nvSpPr>
          <p:cNvPr id="6" name="椭圆 5">
            <a:extLst>
              <a:ext uri="{FF2B5EF4-FFF2-40B4-BE49-F238E27FC236}">
                <a16:creationId xmlns:a16="http://schemas.microsoft.com/office/drawing/2014/main" id="{00C7EB96-33E9-4A42-50A7-272838ED07AF}"/>
              </a:ext>
            </a:extLst>
          </p:cNvPr>
          <p:cNvSpPr/>
          <p:nvPr/>
        </p:nvSpPr>
        <p:spPr>
          <a:xfrm>
            <a:off x="8800289" y="2315183"/>
            <a:ext cx="512324" cy="24643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6F9B2357-56A6-88F7-AEE7-8E7CBABD632E}"/>
              </a:ext>
            </a:extLst>
          </p:cNvPr>
          <p:cNvCxnSpPr>
            <a:cxnSpLocks/>
          </p:cNvCxnSpPr>
          <p:nvPr/>
        </p:nvCxnSpPr>
        <p:spPr>
          <a:xfrm flipH="1" flipV="1">
            <a:off x="8994843" y="2613498"/>
            <a:ext cx="1400783" cy="274968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FC3B203-C49F-8915-E6EB-284513A8AE03}"/>
              </a:ext>
            </a:extLst>
          </p:cNvPr>
          <p:cNvSpPr txBox="1"/>
          <p:nvPr/>
        </p:nvSpPr>
        <p:spPr>
          <a:xfrm>
            <a:off x="9695234" y="5473430"/>
            <a:ext cx="2289242" cy="646331"/>
          </a:xfrm>
          <a:prstGeom prst="rect">
            <a:avLst/>
          </a:prstGeom>
          <a:noFill/>
        </p:spPr>
        <p:txBody>
          <a:bodyPr wrap="square" rtlCol="0">
            <a:spAutoFit/>
          </a:bodyPr>
          <a:lstStyle/>
          <a:p>
            <a:r>
              <a:rPr lang="zh-CN" altLang="en-US" dirty="0"/>
              <a:t>热端为</a:t>
            </a:r>
            <a:r>
              <a:rPr lang="en-US" altLang="zh-CN" dirty="0"/>
              <a:t>540</a:t>
            </a:r>
            <a:r>
              <a:rPr lang="zh-CN" altLang="en-US" dirty="0"/>
              <a:t>摄氏度，</a:t>
            </a:r>
            <a:endParaRPr lang="en-US" altLang="zh-CN" dirty="0"/>
          </a:p>
          <a:p>
            <a:r>
              <a:rPr lang="en-US" altLang="zh-CN" dirty="0"/>
              <a:t>E(540, 0)=22.346</a:t>
            </a:r>
            <a:endParaRPr lang="zh-CN" altLang="en-US" dirty="0"/>
          </a:p>
        </p:txBody>
      </p:sp>
      <p:sp>
        <p:nvSpPr>
          <p:cNvPr id="11" name="椭圆 10">
            <a:extLst>
              <a:ext uri="{FF2B5EF4-FFF2-40B4-BE49-F238E27FC236}">
                <a16:creationId xmlns:a16="http://schemas.microsoft.com/office/drawing/2014/main" id="{B7B0D582-6354-0E01-1470-E56C6E48AC8F}"/>
              </a:ext>
            </a:extLst>
          </p:cNvPr>
          <p:cNvSpPr/>
          <p:nvPr/>
        </p:nvSpPr>
        <p:spPr>
          <a:xfrm>
            <a:off x="10042186" y="444229"/>
            <a:ext cx="787941" cy="29400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F54308B5-A5EA-2C96-9269-D439C695E52E}"/>
              </a:ext>
            </a:extLst>
          </p:cNvPr>
          <p:cNvPicPr>
            <a:picLocks noChangeAspect="1"/>
          </p:cNvPicPr>
          <p:nvPr/>
        </p:nvPicPr>
        <p:blipFill>
          <a:blip r:embed="rId4"/>
          <a:stretch>
            <a:fillRect/>
          </a:stretch>
        </p:blipFill>
        <p:spPr>
          <a:xfrm>
            <a:off x="331550" y="3088423"/>
            <a:ext cx="5421831" cy="1924563"/>
          </a:xfrm>
          <a:prstGeom prst="rect">
            <a:avLst/>
          </a:prstGeom>
        </p:spPr>
      </p:pic>
      <p:sp>
        <p:nvSpPr>
          <p:cNvPr id="15" name="文本框 14">
            <a:extLst>
              <a:ext uri="{FF2B5EF4-FFF2-40B4-BE49-F238E27FC236}">
                <a16:creationId xmlns:a16="http://schemas.microsoft.com/office/drawing/2014/main" id="{9199B0DF-2106-28CD-F58E-F9A0165AB693}"/>
              </a:ext>
            </a:extLst>
          </p:cNvPr>
          <p:cNvSpPr txBox="1"/>
          <p:nvPr/>
        </p:nvSpPr>
        <p:spPr>
          <a:xfrm>
            <a:off x="6096000" y="4828320"/>
            <a:ext cx="6096000" cy="369332"/>
          </a:xfrm>
          <a:prstGeom prst="rect">
            <a:avLst/>
          </a:prstGeom>
          <a:noFill/>
        </p:spPr>
        <p:txBody>
          <a:bodyPr wrap="square">
            <a:spAutoFit/>
          </a:bodyPr>
          <a:lstStyle/>
          <a:p>
            <a:r>
              <a:rPr lang="zh-CN" altLang="en-US" sz="1800" dirty="0"/>
              <a:t>冷端温度</a:t>
            </a:r>
            <a:r>
              <a:rPr lang="en-US" altLang="zh-CN" sz="1800" dirty="0"/>
              <a:t>t0</a:t>
            </a:r>
            <a:r>
              <a:rPr lang="zh-CN" altLang="en-US" sz="1800" dirty="0"/>
              <a:t>一般固定，</a:t>
            </a:r>
            <a:r>
              <a:rPr lang="en-US" altLang="zh-CN" sz="1800" dirty="0"/>
              <a:t>E(t,</a:t>
            </a:r>
            <a:r>
              <a:rPr lang="zh-CN" altLang="en-US" sz="1800" dirty="0"/>
              <a:t> </a:t>
            </a:r>
            <a:r>
              <a:rPr lang="en-US" altLang="zh-CN" sz="1800" dirty="0"/>
              <a:t>t0)</a:t>
            </a:r>
            <a:r>
              <a:rPr lang="zh-CN" altLang="en-US" sz="1800" dirty="0"/>
              <a:t>是热端温度</a:t>
            </a:r>
            <a:r>
              <a:rPr lang="en-US" altLang="zh-CN" sz="1800" dirty="0"/>
              <a:t>t</a:t>
            </a:r>
            <a:r>
              <a:rPr lang="zh-CN" altLang="en-US" sz="1800" dirty="0"/>
              <a:t>的单值函数。</a:t>
            </a:r>
            <a:endParaRPr lang="en-US" altLang="zh-CN" sz="1800" dirty="0"/>
          </a:p>
        </p:txBody>
      </p:sp>
    </p:spTree>
    <p:extLst>
      <p:ext uri="{BB962C8B-B14F-4D97-AF65-F5344CB8AC3E}">
        <p14:creationId xmlns:p14="http://schemas.microsoft.com/office/powerpoint/2010/main" val="677730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26CCAB6-5736-152F-8710-933543C18299}"/>
              </a:ext>
            </a:extLst>
          </p:cNvPr>
          <p:cNvSpPr txBox="1"/>
          <p:nvPr/>
        </p:nvSpPr>
        <p:spPr>
          <a:xfrm>
            <a:off x="377210" y="483299"/>
            <a:ext cx="2281684"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热电阻：</a:t>
            </a:r>
            <a:endParaRPr lang="zh-CN" altLang="en-US" sz="2400" dirty="0">
              <a:highlight>
                <a:srgbClr val="FFFF00"/>
              </a:highlight>
            </a:endParaRPr>
          </a:p>
        </p:txBody>
      </p:sp>
      <p:sp>
        <p:nvSpPr>
          <p:cNvPr id="6" name="文本框 5">
            <a:extLst>
              <a:ext uri="{FF2B5EF4-FFF2-40B4-BE49-F238E27FC236}">
                <a16:creationId xmlns:a16="http://schemas.microsoft.com/office/drawing/2014/main" id="{CB628759-BA70-3BC2-FB0C-C0BA86A130CE}"/>
              </a:ext>
            </a:extLst>
          </p:cNvPr>
          <p:cNvSpPr txBox="1"/>
          <p:nvPr/>
        </p:nvSpPr>
        <p:spPr>
          <a:xfrm>
            <a:off x="940341" y="1123013"/>
            <a:ext cx="6096000" cy="4093428"/>
          </a:xfrm>
          <a:prstGeom prst="rect">
            <a:avLst/>
          </a:prstGeom>
          <a:noFill/>
        </p:spPr>
        <p:txBody>
          <a:bodyPr wrap="square">
            <a:spAutoFit/>
          </a:bodyPr>
          <a:lstStyle/>
          <a:p>
            <a:r>
              <a:rPr lang="zh-CN" altLang="en-US" sz="2000" dirty="0">
                <a:latin typeface="Courier New" panose="02070309020205020404" pitchFamily="49" charset="0"/>
              </a:rPr>
              <a:t>分为</a:t>
            </a:r>
            <a:r>
              <a:rPr lang="zh-CN" altLang="en-US" sz="2000" b="0" i="0" dirty="0">
                <a:effectLst/>
                <a:latin typeface="Courier New" panose="02070309020205020404" pitchFamily="49" charset="0"/>
              </a:rPr>
              <a:t>金属热电阻、半导体热敏电阻。</a:t>
            </a:r>
            <a:endParaRPr lang="en-US" altLang="zh-CN" sz="2000" b="0" i="0" dirty="0">
              <a:effectLst/>
              <a:latin typeface="Courier New" panose="02070309020205020404" pitchFamily="49" charset="0"/>
            </a:endParaRPr>
          </a:p>
          <a:p>
            <a:endParaRPr lang="en-US" altLang="zh-CN" sz="2000" dirty="0">
              <a:latin typeface="Courier New" panose="02070309020205020404" pitchFamily="49" charset="0"/>
            </a:endParaRPr>
          </a:p>
          <a:p>
            <a:r>
              <a:rPr lang="zh-CN" altLang="en-US" sz="2000" dirty="0">
                <a:latin typeface="Courier New" panose="02070309020205020404" pitchFamily="49" charset="0"/>
              </a:rPr>
              <a:t>金属热电阻：</a:t>
            </a:r>
            <a:endParaRPr lang="en-US" altLang="zh-CN" sz="2000" dirty="0">
              <a:latin typeface="Courier New" panose="02070309020205020404" pitchFamily="49" charset="0"/>
            </a:endParaRPr>
          </a:p>
          <a:p>
            <a:r>
              <a:rPr lang="zh-CN" altLang="en-US" sz="2000" dirty="0">
                <a:latin typeface="Courier New" panose="02070309020205020404" pitchFamily="49" charset="0"/>
              </a:rPr>
              <a:t>大多数情况下，温度越高，电阻越大。</a:t>
            </a:r>
            <a:endParaRPr lang="en-US" altLang="zh-CN" sz="2000" dirty="0">
              <a:latin typeface="Courier New" panose="02070309020205020404" pitchFamily="49" charset="0"/>
            </a:endParaRPr>
          </a:p>
          <a:p>
            <a:r>
              <a:rPr lang="zh-CN" altLang="en-US" sz="2000" dirty="0"/>
              <a:t>常用的是铂和铜电阻。</a:t>
            </a:r>
            <a:endParaRPr lang="en-US" altLang="zh-CN" sz="2000" dirty="0"/>
          </a:p>
          <a:p>
            <a:endParaRPr lang="en-US" altLang="zh-CN" sz="2000" dirty="0"/>
          </a:p>
          <a:p>
            <a:r>
              <a:rPr lang="zh-CN" altLang="en-US" sz="2000" dirty="0"/>
              <a:t>热敏电阻：</a:t>
            </a:r>
            <a:endParaRPr lang="en-US" altLang="zh-CN" sz="2000" dirty="0"/>
          </a:p>
          <a:p>
            <a:r>
              <a:rPr lang="zh-CN" altLang="en-US" sz="2000" dirty="0"/>
              <a:t>负温度系数，温度上升时，电阻下降很快。</a:t>
            </a:r>
            <a:endParaRPr lang="en-US" altLang="zh-CN" sz="2000" dirty="0"/>
          </a:p>
          <a:p>
            <a:r>
              <a:rPr lang="zh-CN" altLang="en-US" sz="2000" dirty="0"/>
              <a:t>特点：</a:t>
            </a:r>
            <a:endParaRPr lang="en-US" altLang="zh-CN" sz="2000" dirty="0"/>
          </a:p>
          <a:p>
            <a:r>
              <a:rPr lang="zh-CN" altLang="en-US" sz="2000" dirty="0"/>
              <a:t>电阻率大，温度系数大，非线性严重，温度特性分散</a:t>
            </a:r>
            <a:endParaRPr lang="en-US" altLang="zh-CN" sz="2000" dirty="0"/>
          </a:p>
          <a:p>
            <a:endParaRPr lang="en-US" altLang="zh-CN" sz="2000" dirty="0"/>
          </a:p>
          <a:p>
            <a:r>
              <a:rPr lang="zh-CN" altLang="en-US" sz="2000" dirty="0"/>
              <a:t>集成温度传感器：</a:t>
            </a:r>
            <a:endParaRPr lang="en-US" altLang="zh-CN" sz="2000" dirty="0"/>
          </a:p>
          <a:p>
            <a:r>
              <a:rPr lang="zh-CN" altLang="en-US" sz="2000" dirty="0"/>
              <a:t>按输出量形式，分为电压型、电流型、数字型</a:t>
            </a:r>
          </a:p>
        </p:txBody>
      </p:sp>
      <p:pic>
        <p:nvPicPr>
          <p:cNvPr id="8" name="图片 7">
            <a:extLst>
              <a:ext uri="{FF2B5EF4-FFF2-40B4-BE49-F238E27FC236}">
                <a16:creationId xmlns:a16="http://schemas.microsoft.com/office/drawing/2014/main" id="{D6386800-3883-FD8F-8148-10FCD38ACD07}"/>
              </a:ext>
            </a:extLst>
          </p:cNvPr>
          <p:cNvPicPr>
            <a:picLocks noChangeAspect="1"/>
          </p:cNvPicPr>
          <p:nvPr/>
        </p:nvPicPr>
        <p:blipFill>
          <a:blip r:embed="rId2"/>
          <a:stretch>
            <a:fillRect/>
          </a:stretch>
        </p:blipFill>
        <p:spPr>
          <a:xfrm>
            <a:off x="6659299" y="373057"/>
            <a:ext cx="4582696" cy="2280193"/>
          </a:xfrm>
          <a:prstGeom prst="rect">
            <a:avLst/>
          </a:prstGeom>
        </p:spPr>
      </p:pic>
      <p:pic>
        <p:nvPicPr>
          <p:cNvPr id="10" name="图片 9">
            <a:extLst>
              <a:ext uri="{FF2B5EF4-FFF2-40B4-BE49-F238E27FC236}">
                <a16:creationId xmlns:a16="http://schemas.microsoft.com/office/drawing/2014/main" id="{915E73E9-87F9-2554-F247-FF419E3BA880}"/>
              </a:ext>
            </a:extLst>
          </p:cNvPr>
          <p:cNvPicPr>
            <a:picLocks noChangeAspect="1"/>
          </p:cNvPicPr>
          <p:nvPr/>
        </p:nvPicPr>
        <p:blipFill>
          <a:blip r:embed="rId3"/>
          <a:stretch>
            <a:fillRect/>
          </a:stretch>
        </p:blipFill>
        <p:spPr>
          <a:xfrm>
            <a:off x="7451725" y="3324772"/>
            <a:ext cx="2997843" cy="3038083"/>
          </a:xfrm>
          <a:prstGeom prst="rect">
            <a:avLst/>
          </a:prstGeom>
        </p:spPr>
      </p:pic>
    </p:spTree>
    <p:extLst>
      <p:ext uri="{BB962C8B-B14F-4D97-AF65-F5344CB8AC3E}">
        <p14:creationId xmlns:p14="http://schemas.microsoft.com/office/powerpoint/2010/main" val="411984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9400A4-0C20-4607-3432-50A05BDF5DF8}"/>
              </a:ext>
            </a:extLst>
          </p:cNvPr>
          <p:cNvPicPr>
            <a:picLocks noChangeAspect="1"/>
          </p:cNvPicPr>
          <p:nvPr/>
        </p:nvPicPr>
        <p:blipFill>
          <a:blip r:embed="rId2"/>
          <a:stretch>
            <a:fillRect/>
          </a:stretch>
        </p:blipFill>
        <p:spPr>
          <a:xfrm>
            <a:off x="167972" y="181582"/>
            <a:ext cx="6018899" cy="4507149"/>
          </a:xfrm>
          <a:prstGeom prst="rect">
            <a:avLst/>
          </a:prstGeom>
        </p:spPr>
      </p:pic>
      <p:pic>
        <p:nvPicPr>
          <p:cNvPr id="5" name="图片 4">
            <a:extLst>
              <a:ext uri="{FF2B5EF4-FFF2-40B4-BE49-F238E27FC236}">
                <a16:creationId xmlns:a16="http://schemas.microsoft.com/office/drawing/2014/main" id="{C58CD825-E6D7-50B2-0330-DE76BF5E6E2B}"/>
              </a:ext>
            </a:extLst>
          </p:cNvPr>
          <p:cNvPicPr>
            <a:picLocks noChangeAspect="1"/>
          </p:cNvPicPr>
          <p:nvPr/>
        </p:nvPicPr>
        <p:blipFill>
          <a:blip r:embed="rId3"/>
          <a:stretch>
            <a:fillRect/>
          </a:stretch>
        </p:blipFill>
        <p:spPr>
          <a:xfrm>
            <a:off x="167972" y="5293893"/>
            <a:ext cx="6021038" cy="1382525"/>
          </a:xfrm>
          <a:prstGeom prst="rect">
            <a:avLst/>
          </a:prstGeom>
        </p:spPr>
      </p:pic>
      <p:sp>
        <p:nvSpPr>
          <p:cNvPr id="7" name="文本框 6">
            <a:extLst>
              <a:ext uri="{FF2B5EF4-FFF2-40B4-BE49-F238E27FC236}">
                <a16:creationId xmlns:a16="http://schemas.microsoft.com/office/drawing/2014/main" id="{66D6E68E-05B8-DCFD-F322-2A94BBDA3DD8}"/>
              </a:ext>
            </a:extLst>
          </p:cNvPr>
          <p:cNvSpPr txBox="1"/>
          <p:nvPr/>
        </p:nvSpPr>
        <p:spPr>
          <a:xfrm>
            <a:off x="167972" y="4806646"/>
            <a:ext cx="6096000" cy="369332"/>
          </a:xfrm>
          <a:prstGeom prst="rect">
            <a:avLst/>
          </a:prstGeom>
          <a:noFill/>
        </p:spPr>
        <p:txBody>
          <a:bodyPr wrap="square">
            <a:spAutoFit/>
          </a:bodyPr>
          <a:lstStyle/>
          <a:p>
            <a:r>
              <a:rPr lang="zh-CN" altLang="en-US" b="0" i="0" dirty="0">
                <a:effectLst/>
                <a:latin typeface="Courier New" panose="02070309020205020404" pitchFamily="49" charset="0"/>
              </a:rPr>
              <a:t>配接热电偶，必须考虑冷端补偿问题。</a:t>
            </a:r>
            <a:endParaRPr lang="zh-CN" altLang="en-US" dirty="0"/>
          </a:p>
        </p:txBody>
      </p:sp>
      <p:pic>
        <p:nvPicPr>
          <p:cNvPr id="9" name="图片 8">
            <a:extLst>
              <a:ext uri="{FF2B5EF4-FFF2-40B4-BE49-F238E27FC236}">
                <a16:creationId xmlns:a16="http://schemas.microsoft.com/office/drawing/2014/main" id="{080543FF-FE7E-B91F-3680-38654362D47B}"/>
              </a:ext>
            </a:extLst>
          </p:cNvPr>
          <p:cNvPicPr>
            <a:picLocks noChangeAspect="1"/>
          </p:cNvPicPr>
          <p:nvPr/>
        </p:nvPicPr>
        <p:blipFill>
          <a:blip r:embed="rId4"/>
          <a:stretch>
            <a:fillRect/>
          </a:stretch>
        </p:blipFill>
        <p:spPr>
          <a:xfrm>
            <a:off x="6503706" y="181581"/>
            <a:ext cx="5631309" cy="4033737"/>
          </a:xfrm>
          <a:prstGeom prst="rect">
            <a:avLst/>
          </a:prstGeom>
        </p:spPr>
      </p:pic>
      <p:pic>
        <p:nvPicPr>
          <p:cNvPr id="11" name="图片 10">
            <a:extLst>
              <a:ext uri="{FF2B5EF4-FFF2-40B4-BE49-F238E27FC236}">
                <a16:creationId xmlns:a16="http://schemas.microsoft.com/office/drawing/2014/main" id="{0C6B0222-D4BF-0052-C928-2B41FA4C1349}"/>
              </a:ext>
            </a:extLst>
          </p:cNvPr>
          <p:cNvPicPr>
            <a:picLocks noChangeAspect="1"/>
          </p:cNvPicPr>
          <p:nvPr/>
        </p:nvPicPr>
        <p:blipFill>
          <a:blip r:embed="rId5"/>
          <a:stretch>
            <a:fillRect/>
          </a:stretch>
        </p:blipFill>
        <p:spPr>
          <a:xfrm>
            <a:off x="6503706" y="4215318"/>
            <a:ext cx="5631309" cy="2587210"/>
          </a:xfrm>
          <a:prstGeom prst="rect">
            <a:avLst/>
          </a:prstGeom>
        </p:spPr>
      </p:pic>
    </p:spTree>
    <p:extLst>
      <p:ext uri="{BB962C8B-B14F-4D97-AF65-F5344CB8AC3E}">
        <p14:creationId xmlns:p14="http://schemas.microsoft.com/office/powerpoint/2010/main" val="2048688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6E022E-E35B-DB58-B0B5-F11EC0193472}"/>
              </a:ext>
            </a:extLst>
          </p:cNvPr>
          <p:cNvSpPr txBox="1"/>
          <p:nvPr/>
        </p:nvSpPr>
        <p:spPr>
          <a:xfrm>
            <a:off x="377209" y="483299"/>
            <a:ext cx="4713599"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压力检测方法（其实是压强检测）</a:t>
            </a:r>
            <a:endParaRPr lang="zh-CN" altLang="en-US" sz="2400" dirty="0">
              <a:highlight>
                <a:srgbClr val="FFFF00"/>
              </a:highlight>
            </a:endParaRPr>
          </a:p>
        </p:txBody>
      </p:sp>
      <p:sp>
        <p:nvSpPr>
          <p:cNvPr id="3" name="左大括号 2">
            <a:extLst>
              <a:ext uri="{FF2B5EF4-FFF2-40B4-BE49-F238E27FC236}">
                <a16:creationId xmlns:a16="http://schemas.microsoft.com/office/drawing/2014/main" id="{BD3587A9-B8F6-E0F2-5485-AC9E3508DC1F}"/>
              </a:ext>
            </a:extLst>
          </p:cNvPr>
          <p:cNvSpPr/>
          <p:nvPr/>
        </p:nvSpPr>
        <p:spPr>
          <a:xfrm>
            <a:off x="693906" y="1459149"/>
            <a:ext cx="435576" cy="470170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93C4294-5326-8BA9-1686-7B2D2BCF06D4}"/>
              </a:ext>
            </a:extLst>
          </p:cNvPr>
          <p:cNvSpPr txBox="1"/>
          <p:nvPr/>
        </p:nvSpPr>
        <p:spPr>
          <a:xfrm>
            <a:off x="1129482" y="1651391"/>
            <a:ext cx="3779744" cy="461665"/>
          </a:xfrm>
          <a:prstGeom prst="rect">
            <a:avLst/>
          </a:prstGeom>
          <a:noFill/>
        </p:spPr>
        <p:txBody>
          <a:bodyPr wrap="square">
            <a:spAutoFit/>
          </a:bodyPr>
          <a:lstStyle/>
          <a:p>
            <a:r>
              <a:rPr lang="zh-CN" altLang="en-US" sz="2400" b="0" i="0" dirty="0">
                <a:effectLst/>
                <a:latin typeface="Times New Roman" panose="02020603050405020304" pitchFamily="18" charset="0"/>
              </a:rPr>
              <a:t>液柱式压力计：使用较少</a:t>
            </a:r>
            <a:endParaRPr lang="zh-CN" altLang="en-US" sz="2400" dirty="0"/>
          </a:p>
        </p:txBody>
      </p:sp>
      <p:sp>
        <p:nvSpPr>
          <p:cNvPr id="5" name="文本框 4">
            <a:extLst>
              <a:ext uri="{FF2B5EF4-FFF2-40B4-BE49-F238E27FC236}">
                <a16:creationId xmlns:a16="http://schemas.microsoft.com/office/drawing/2014/main" id="{55F9BFE4-AED2-25DD-29FE-08FAB0F658CD}"/>
              </a:ext>
            </a:extLst>
          </p:cNvPr>
          <p:cNvSpPr txBox="1"/>
          <p:nvPr/>
        </p:nvSpPr>
        <p:spPr>
          <a:xfrm>
            <a:off x="1129481" y="2932041"/>
            <a:ext cx="7171453" cy="830997"/>
          </a:xfrm>
          <a:prstGeom prst="rect">
            <a:avLst/>
          </a:prstGeom>
          <a:noFill/>
        </p:spPr>
        <p:txBody>
          <a:bodyPr wrap="square">
            <a:spAutoFit/>
          </a:bodyPr>
          <a:lstStyle/>
          <a:p>
            <a:r>
              <a:rPr lang="zh-CN" altLang="en-US" sz="2400" b="0" i="0" dirty="0">
                <a:effectLst/>
                <a:latin typeface="Times New Roman" panose="02020603050405020304" pitchFamily="18" charset="0"/>
              </a:rPr>
              <a:t>弹性式压力计：压力转换为弹性元件的形变位移（近距离，便宜，测压范围广）</a:t>
            </a:r>
            <a:endParaRPr lang="zh-CN" altLang="en-US" sz="2400" dirty="0"/>
          </a:p>
        </p:txBody>
      </p:sp>
      <p:sp>
        <p:nvSpPr>
          <p:cNvPr id="6" name="文本框 5">
            <a:extLst>
              <a:ext uri="{FF2B5EF4-FFF2-40B4-BE49-F238E27FC236}">
                <a16:creationId xmlns:a16="http://schemas.microsoft.com/office/drawing/2014/main" id="{61888841-8480-4894-3D6A-A7D73620AC78}"/>
              </a:ext>
            </a:extLst>
          </p:cNvPr>
          <p:cNvSpPr txBox="1"/>
          <p:nvPr/>
        </p:nvSpPr>
        <p:spPr>
          <a:xfrm>
            <a:off x="1129482" y="4212691"/>
            <a:ext cx="7171454" cy="830997"/>
          </a:xfrm>
          <a:prstGeom prst="rect">
            <a:avLst/>
          </a:prstGeom>
          <a:noFill/>
        </p:spPr>
        <p:txBody>
          <a:bodyPr wrap="square">
            <a:spAutoFit/>
          </a:bodyPr>
          <a:lstStyle/>
          <a:p>
            <a:r>
              <a:rPr lang="zh-CN" altLang="en-US" sz="2400" b="0" i="0" dirty="0">
                <a:effectLst/>
                <a:latin typeface="Times New Roman" panose="02020603050405020304" pitchFamily="18" charset="0"/>
              </a:rPr>
              <a:t>电气式压力计：压力转换为电压、电流</a:t>
            </a:r>
            <a:r>
              <a:rPr lang="zh-CN" altLang="en-US" sz="2400" dirty="0">
                <a:latin typeface="Times New Roman" panose="02020603050405020304" pitchFamily="18" charset="0"/>
              </a:rPr>
              <a:t>、频率等（远距离）</a:t>
            </a:r>
            <a:endParaRPr lang="zh-CN" altLang="en-US" sz="2400" dirty="0"/>
          </a:p>
        </p:txBody>
      </p:sp>
      <p:sp>
        <p:nvSpPr>
          <p:cNvPr id="7" name="文本框 6">
            <a:extLst>
              <a:ext uri="{FF2B5EF4-FFF2-40B4-BE49-F238E27FC236}">
                <a16:creationId xmlns:a16="http://schemas.microsoft.com/office/drawing/2014/main" id="{6D93ED8B-60BF-F8B9-5DFD-79E9DEA4A99C}"/>
              </a:ext>
            </a:extLst>
          </p:cNvPr>
          <p:cNvSpPr txBox="1"/>
          <p:nvPr/>
        </p:nvSpPr>
        <p:spPr>
          <a:xfrm>
            <a:off x="1129481" y="5499058"/>
            <a:ext cx="6581309" cy="461665"/>
          </a:xfrm>
          <a:prstGeom prst="rect">
            <a:avLst/>
          </a:prstGeom>
          <a:noFill/>
        </p:spPr>
        <p:txBody>
          <a:bodyPr wrap="square">
            <a:spAutoFit/>
          </a:bodyPr>
          <a:lstStyle/>
          <a:p>
            <a:r>
              <a:rPr lang="zh-CN" altLang="en-US" sz="2400" b="0" i="0" dirty="0">
                <a:effectLst/>
                <a:latin typeface="Times New Roman" panose="02020603050405020304" pitchFamily="18" charset="0"/>
              </a:rPr>
              <a:t>活塞式压力计：液体传送压力（高精度）</a:t>
            </a:r>
            <a:endParaRPr lang="zh-CN" altLang="en-US" sz="2400" dirty="0"/>
          </a:p>
        </p:txBody>
      </p:sp>
    </p:spTree>
    <p:extLst>
      <p:ext uri="{BB962C8B-B14F-4D97-AF65-F5344CB8AC3E}">
        <p14:creationId xmlns:p14="http://schemas.microsoft.com/office/powerpoint/2010/main" val="1636658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C4A2693-3A0C-18A8-6B3A-58528C11523E}"/>
              </a:ext>
            </a:extLst>
          </p:cNvPr>
          <p:cNvSpPr txBox="1"/>
          <p:nvPr/>
        </p:nvSpPr>
        <p:spPr>
          <a:xfrm>
            <a:off x="377209" y="483299"/>
            <a:ext cx="4713599"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弹簧管压力表</a:t>
            </a:r>
            <a:endParaRPr lang="zh-CN" altLang="en-US" sz="2400" dirty="0">
              <a:highlight>
                <a:srgbClr val="FFFF00"/>
              </a:highlight>
            </a:endParaRPr>
          </a:p>
        </p:txBody>
      </p:sp>
      <p:pic>
        <p:nvPicPr>
          <p:cNvPr id="4" name="图片 3">
            <a:extLst>
              <a:ext uri="{FF2B5EF4-FFF2-40B4-BE49-F238E27FC236}">
                <a16:creationId xmlns:a16="http://schemas.microsoft.com/office/drawing/2014/main" id="{4942F389-AF78-BB38-D798-CA1E6B237955}"/>
              </a:ext>
            </a:extLst>
          </p:cNvPr>
          <p:cNvPicPr>
            <a:picLocks noChangeAspect="1"/>
          </p:cNvPicPr>
          <p:nvPr/>
        </p:nvPicPr>
        <p:blipFill>
          <a:blip r:embed="rId2"/>
          <a:stretch>
            <a:fillRect/>
          </a:stretch>
        </p:blipFill>
        <p:spPr>
          <a:xfrm>
            <a:off x="377209" y="1141380"/>
            <a:ext cx="6290593" cy="4082374"/>
          </a:xfrm>
          <a:prstGeom prst="rect">
            <a:avLst/>
          </a:prstGeom>
        </p:spPr>
      </p:pic>
      <p:pic>
        <p:nvPicPr>
          <p:cNvPr id="6" name="图片 5">
            <a:extLst>
              <a:ext uri="{FF2B5EF4-FFF2-40B4-BE49-F238E27FC236}">
                <a16:creationId xmlns:a16="http://schemas.microsoft.com/office/drawing/2014/main" id="{3A025427-BB7A-8770-888B-4950E7BB60F3}"/>
              </a:ext>
            </a:extLst>
          </p:cNvPr>
          <p:cNvPicPr>
            <a:picLocks noChangeAspect="1"/>
          </p:cNvPicPr>
          <p:nvPr/>
        </p:nvPicPr>
        <p:blipFill>
          <a:blip r:embed="rId3"/>
          <a:stretch>
            <a:fillRect/>
          </a:stretch>
        </p:blipFill>
        <p:spPr>
          <a:xfrm>
            <a:off x="377209" y="5330617"/>
            <a:ext cx="3309026" cy="1229067"/>
          </a:xfrm>
          <a:prstGeom prst="rect">
            <a:avLst/>
          </a:prstGeom>
        </p:spPr>
      </p:pic>
      <p:pic>
        <p:nvPicPr>
          <p:cNvPr id="8" name="图片 7">
            <a:extLst>
              <a:ext uri="{FF2B5EF4-FFF2-40B4-BE49-F238E27FC236}">
                <a16:creationId xmlns:a16="http://schemas.microsoft.com/office/drawing/2014/main" id="{9921379E-F00C-FA4D-718A-46EAA14FE87F}"/>
              </a:ext>
            </a:extLst>
          </p:cNvPr>
          <p:cNvPicPr>
            <a:picLocks noChangeAspect="1"/>
          </p:cNvPicPr>
          <p:nvPr/>
        </p:nvPicPr>
        <p:blipFill>
          <a:blip r:embed="rId4"/>
          <a:stretch>
            <a:fillRect/>
          </a:stretch>
        </p:blipFill>
        <p:spPr>
          <a:xfrm>
            <a:off x="3992292" y="5564150"/>
            <a:ext cx="2352675" cy="762000"/>
          </a:xfrm>
          <a:prstGeom prst="rect">
            <a:avLst/>
          </a:prstGeom>
        </p:spPr>
      </p:pic>
    </p:spTree>
    <p:extLst>
      <p:ext uri="{BB962C8B-B14F-4D97-AF65-F5344CB8AC3E}">
        <p14:creationId xmlns:p14="http://schemas.microsoft.com/office/powerpoint/2010/main" val="443228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211EBC6-0044-AAF7-4DBE-8E38266B2113}"/>
              </a:ext>
            </a:extLst>
          </p:cNvPr>
          <p:cNvSpPr txBox="1"/>
          <p:nvPr/>
        </p:nvSpPr>
        <p:spPr>
          <a:xfrm>
            <a:off x="218323" y="314685"/>
            <a:ext cx="4713599"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带报警的电接点压力表</a:t>
            </a:r>
            <a:endParaRPr lang="zh-CN" altLang="en-US" sz="2400" dirty="0">
              <a:highlight>
                <a:srgbClr val="FFFF00"/>
              </a:highlight>
            </a:endParaRPr>
          </a:p>
        </p:txBody>
      </p:sp>
      <p:pic>
        <p:nvPicPr>
          <p:cNvPr id="4" name="图片 3">
            <a:extLst>
              <a:ext uri="{FF2B5EF4-FFF2-40B4-BE49-F238E27FC236}">
                <a16:creationId xmlns:a16="http://schemas.microsoft.com/office/drawing/2014/main" id="{0D65860E-9688-4F99-E0EF-0394BB75FF6E}"/>
              </a:ext>
            </a:extLst>
          </p:cNvPr>
          <p:cNvPicPr>
            <a:picLocks noChangeAspect="1"/>
          </p:cNvPicPr>
          <p:nvPr/>
        </p:nvPicPr>
        <p:blipFill>
          <a:blip r:embed="rId2"/>
          <a:stretch>
            <a:fillRect/>
          </a:stretch>
        </p:blipFill>
        <p:spPr>
          <a:xfrm>
            <a:off x="218323" y="1031133"/>
            <a:ext cx="6106424" cy="3231812"/>
          </a:xfrm>
          <a:prstGeom prst="rect">
            <a:avLst/>
          </a:prstGeom>
        </p:spPr>
      </p:pic>
      <p:sp>
        <p:nvSpPr>
          <p:cNvPr id="5" name="文本框 4">
            <a:extLst>
              <a:ext uri="{FF2B5EF4-FFF2-40B4-BE49-F238E27FC236}">
                <a16:creationId xmlns:a16="http://schemas.microsoft.com/office/drawing/2014/main" id="{AB0EA743-5BF6-73D1-9C5A-4349D26BDD97}"/>
              </a:ext>
            </a:extLst>
          </p:cNvPr>
          <p:cNvSpPr txBox="1"/>
          <p:nvPr/>
        </p:nvSpPr>
        <p:spPr>
          <a:xfrm>
            <a:off x="285344" y="4617396"/>
            <a:ext cx="5914417" cy="707886"/>
          </a:xfrm>
          <a:prstGeom prst="rect">
            <a:avLst/>
          </a:prstGeom>
          <a:noFill/>
        </p:spPr>
        <p:txBody>
          <a:bodyPr wrap="square" rtlCol="0">
            <a:spAutoFit/>
          </a:bodyPr>
          <a:lstStyle/>
          <a:p>
            <a:r>
              <a:rPr lang="en-US" altLang="zh-CN" sz="2000" dirty="0"/>
              <a:t>1</a:t>
            </a:r>
            <a:r>
              <a:rPr lang="zh-CN" altLang="en-US" sz="2000" dirty="0"/>
              <a:t>和</a:t>
            </a:r>
            <a:r>
              <a:rPr lang="en-US" altLang="zh-CN" sz="2000" dirty="0"/>
              <a:t>4</a:t>
            </a:r>
            <a:r>
              <a:rPr lang="zh-CN" altLang="en-US" sz="2000" dirty="0"/>
              <a:t>为设定的最小和最大值，如果</a:t>
            </a:r>
            <a:r>
              <a:rPr lang="en-US" altLang="zh-CN" sz="2000" dirty="0"/>
              <a:t>2</a:t>
            </a:r>
            <a:r>
              <a:rPr lang="zh-CN" altLang="en-US" sz="2000" dirty="0"/>
              <a:t>碰到</a:t>
            </a:r>
            <a:r>
              <a:rPr lang="en-US" altLang="zh-CN" sz="2000" dirty="0"/>
              <a:t>1</a:t>
            </a:r>
            <a:r>
              <a:rPr lang="zh-CN" altLang="en-US" sz="2000" dirty="0"/>
              <a:t>，红灯亮；如果</a:t>
            </a:r>
            <a:r>
              <a:rPr lang="en-US" altLang="zh-CN" sz="2000" dirty="0"/>
              <a:t>2</a:t>
            </a:r>
            <a:r>
              <a:rPr lang="zh-CN" altLang="en-US" sz="2000" dirty="0"/>
              <a:t>碰到</a:t>
            </a:r>
            <a:r>
              <a:rPr lang="en-US" altLang="zh-CN" sz="2000" dirty="0"/>
              <a:t>4</a:t>
            </a:r>
            <a:r>
              <a:rPr lang="zh-CN" altLang="en-US" sz="2000" dirty="0"/>
              <a:t>，绿灯亮。</a:t>
            </a:r>
          </a:p>
        </p:txBody>
      </p:sp>
    </p:spTree>
    <p:extLst>
      <p:ext uri="{BB962C8B-B14F-4D97-AF65-F5344CB8AC3E}">
        <p14:creationId xmlns:p14="http://schemas.microsoft.com/office/powerpoint/2010/main" val="1420741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3F9080-75A9-DCA2-8B9A-6AC6C9E9600F}"/>
              </a:ext>
            </a:extLst>
          </p:cNvPr>
          <p:cNvSpPr txBox="1"/>
          <p:nvPr/>
        </p:nvSpPr>
        <p:spPr>
          <a:xfrm>
            <a:off x="377209" y="483299"/>
            <a:ext cx="4713599"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电气式压力计</a:t>
            </a:r>
            <a:endParaRPr lang="zh-CN" altLang="en-US" sz="2400" dirty="0">
              <a:highlight>
                <a:srgbClr val="FFFF00"/>
              </a:highlight>
            </a:endParaRPr>
          </a:p>
        </p:txBody>
      </p:sp>
      <p:sp>
        <p:nvSpPr>
          <p:cNvPr id="4" name="文本框 3">
            <a:extLst>
              <a:ext uri="{FF2B5EF4-FFF2-40B4-BE49-F238E27FC236}">
                <a16:creationId xmlns:a16="http://schemas.microsoft.com/office/drawing/2014/main" id="{59DBC838-6C31-8AE3-85B9-251CD27C1AA7}"/>
              </a:ext>
            </a:extLst>
          </p:cNvPr>
          <p:cNvSpPr txBox="1"/>
          <p:nvPr/>
        </p:nvSpPr>
        <p:spPr>
          <a:xfrm>
            <a:off x="377209" y="1135212"/>
            <a:ext cx="6096000" cy="369332"/>
          </a:xfrm>
          <a:prstGeom prst="rect">
            <a:avLst/>
          </a:prstGeom>
          <a:noFill/>
        </p:spPr>
        <p:txBody>
          <a:bodyPr wrap="square">
            <a:spAutoFit/>
          </a:bodyPr>
          <a:lstStyle/>
          <a:p>
            <a:r>
              <a:rPr lang="zh-CN" altLang="en-US" b="0" i="0" dirty="0">
                <a:solidFill>
                  <a:srgbClr val="FF0000"/>
                </a:solidFill>
                <a:effectLst/>
                <a:latin typeface="Arial" panose="020B0604020202020204" pitchFamily="34" charset="0"/>
              </a:rPr>
              <a:t>电容式差压（压力）变送器</a:t>
            </a:r>
            <a:endParaRPr lang="zh-CN" altLang="en-US" dirty="0">
              <a:solidFill>
                <a:srgbClr val="FF0000"/>
              </a:solidFill>
            </a:endParaRPr>
          </a:p>
        </p:txBody>
      </p:sp>
      <p:pic>
        <p:nvPicPr>
          <p:cNvPr id="6" name="图片 5">
            <a:extLst>
              <a:ext uri="{FF2B5EF4-FFF2-40B4-BE49-F238E27FC236}">
                <a16:creationId xmlns:a16="http://schemas.microsoft.com/office/drawing/2014/main" id="{3B684CFE-626B-D19A-F0BF-8E92A804681C}"/>
              </a:ext>
            </a:extLst>
          </p:cNvPr>
          <p:cNvPicPr>
            <a:picLocks noChangeAspect="1"/>
          </p:cNvPicPr>
          <p:nvPr/>
        </p:nvPicPr>
        <p:blipFill>
          <a:blip r:embed="rId2"/>
          <a:stretch>
            <a:fillRect/>
          </a:stretch>
        </p:blipFill>
        <p:spPr>
          <a:xfrm>
            <a:off x="377209" y="1603681"/>
            <a:ext cx="4966519" cy="1902724"/>
          </a:xfrm>
          <a:prstGeom prst="rect">
            <a:avLst/>
          </a:prstGeom>
        </p:spPr>
      </p:pic>
      <p:sp>
        <p:nvSpPr>
          <p:cNvPr id="8" name="文本框 7">
            <a:extLst>
              <a:ext uri="{FF2B5EF4-FFF2-40B4-BE49-F238E27FC236}">
                <a16:creationId xmlns:a16="http://schemas.microsoft.com/office/drawing/2014/main" id="{44E5E3B7-D255-D54C-C400-5340A769CB21}"/>
              </a:ext>
            </a:extLst>
          </p:cNvPr>
          <p:cNvSpPr txBox="1"/>
          <p:nvPr/>
        </p:nvSpPr>
        <p:spPr>
          <a:xfrm>
            <a:off x="377209" y="3842585"/>
            <a:ext cx="6096000" cy="369332"/>
          </a:xfrm>
          <a:prstGeom prst="rect">
            <a:avLst/>
          </a:prstGeom>
          <a:noFill/>
        </p:spPr>
        <p:txBody>
          <a:bodyPr wrap="square">
            <a:spAutoFit/>
          </a:bodyPr>
          <a:lstStyle/>
          <a:p>
            <a:r>
              <a:rPr lang="zh-CN" altLang="en-US" b="0" i="0" dirty="0">
                <a:effectLst/>
                <a:latin typeface="Arial" panose="020B0604020202020204" pitchFamily="34" charset="0"/>
              </a:rPr>
              <a:t>应变式压力传感器</a:t>
            </a:r>
            <a:endParaRPr lang="zh-CN" altLang="en-US" dirty="0"/>
          </a:p>
        </p:txBody>
      </p:sp>
      <p:sp>
        <p:nvSpPr>
          <p:cNvPr id="10" name="文本框 9">
            <a:extLst>
              <a:ext uri="{FF2B5EF4-FFF2-40B4-BE49-F238E27FC236}">
                <a16:creationId xmlns:a16="http://schemas.microsoft.com/office/drawing/2014/main" id="{7CBCA722-289C-854C-670B-7407F1E1D1AB}"/>
              </a:ext>
            </a:extLst>
          </p:cNvPr>
          <p:cNvSpPr txBox="1"/>
          <p:nvPr/>
        </p:nvSpPr>
        <p:spPr>
          <a:xfrm>
            <a:off x="5894962" y="1135212"/>
            <a:ext cx="6096000" cy="369332"/>
          </a:xfrm>
          <a:prstGeom prst="rect">
            <a:avLst/>
          </a:prstGeom>
          <a:noFill/>
        </p:spPr>
        <p:txBody>
          <a:bodyPr wrap="square">
            <a:spAutoFit/>
          </a:bodyPr>
          <a:lstStyle/>
          <a:p>
            <a:r>
              <a:rPr lang="zh-CN" altLang="en-US" b="0" i="0" dirty="0">
                <a:solidFill>
                  <a:srgbClr val="FF0000"/>
                </a:solidFill>
                <a:effectLst/>
                <a:latin typeface="Arial" panose="020B0604020202020204" pitchFamily="34" charset="0"/>
              </a:rPr>
              <a:t>压阻式压力传感器</a:t>
            </a:r>
            <a:endParaRPr lang="zh-CN" altLang="en-US" dirty="0">
              <a:solidFill>
                <a:srgbClr val="FF0000"/>
              </a:solidFill>
            </a:endParaRPr>
          </a:p>
        </p:txBody>
      </p:sp>
      <p:sp>
        <p:nvSpPr>
          <p:cNvPr id="12" name="文本框 11">
            <a:extLst>
              <a:ext uri="{FF2B5EF4-FFF2-40B4-BE49-F238E27FC236}">
                <a16:creationId xmlns:a16="http://schemas.microsoft.com/office/drawing/2014/main" id="{90315D49-385A-E0DE-296B-3D1E4073217F}"/>
              </a:ext>
            </a:extLst>
          </p:cNvPr>
          <p:cNvSpPr txBox="1"/>
          <p:nvPr/>
        </p:nvSpPr>
        <p:spPr>
          <a:xfrm>
            <a:off x="5894962" y="1694792"/>
            <a:ext cx="6096000" cy="646331"/>
          </a:xfrm>
          <a:prstGeom prst="rect">
            <a:avLst/>
          </a:prstGeom>
          <a:noFill/>
        </p:spPr>
        <p:txBody>
          <a:bodyPr wrap="square">
            <a:spAutoFit/>
          </a:bodyPr>
          <a:lstStyle/>
          <a:p>
            <a:r>
              <a:rPr lang="zh-CN" altLang="en-US" b="0" i="0" dirty="0">
                <a:effectLst/>
                <a:latin typeface="Arial" panose="020B0604020202020204" pitchFamily="34" charset="0"/>
              </a:rPr>
              <a:t>利用半导体材料的压阻效应将压力转换为电信号。</a:t>
            </a:r>
            <a:br>
              <a:rPr lang="zh-CN" altLang="en-US" dirty="0"/>
            </a:br>
            <a:r>
              <a:rPr lang="zh-CN" altLang="en-US" b="0" i="0" dirty="0">
                <a:effectLst/>
                <a:latin typeface="Arial" panose="020B0604020202020204" pitchFamily="34" charset="0"/>
              </a:rPr>
              <a:t>压阻效应</a:t>
            </a:r>
            <a:r>
              <a:rPr lang="en-US" altLang="zh-CN" b="0" i="0" dirty="0">
                <a:effectLst/>
                <a:latin typeface="Times New Roman" panose="02020603050405020304" pitchFamily="18" charset="0"/>
              </a:rPr>
              <a:t>——</a:t>
            </a:r>
            <a:r>
              <a:rPr lang="zh-CN" altLang="en-US" b="0" i="0" dirty="0">
                <a:effectLst/>
                <a:latin typeface="Arial" panose="020B0604020202020204" pitchFamily="34" charset="0"/>
              </a:rPr>
              <a:t>受压时电阻率发生变化。</a:t>
            </a:r>
            <a:endParaRPr lang="zh-CN" altLang="en-US" dirty="0"/>
          </a:p>
        </p:txBody>
      </p:sp>
      <p:sp>
        <p:nvSpPr>
          <p:cNvPr id="14" name="文本框 13">
            <a:extLst>
              <a:ext uri="{FF2B5EF4-FFF2-40B4-BE49-F238E27FC236}">
                <a16:creationId xmlns:a16="http://schemas.microsoft.com/office/drawing/2014/main" id="{B39F8B1D-CB25-F43D-6EA6-E2D5BF25DDB8}"/>
              </a:ext>
            </a:extLst>
          </p:cNvPr>
          <p:cNvSpPr txBox="1"/>
          <p:nvPr/>
        </p:nvSpPr>
        <p:spPr>
          <a:xfrm>
            <a:off x="377209" y="4363431"/>
            <a:ext cx="6096000" cy="369332"/>
          </a:xfrm>
          <a:prstGeom prst="rect">
            <a:avLst/>
          </a:prstGeom>
          <a:noFill/>
        </p:spPr>
        <p:txBody>
          <a:bodyPr wrap="square">
            <a:spAutoFit/>
          </a:bodyPr>
          <a:lstStyle/>
          <a:p>
            <a:r>
              <a:rPr lang="en-US" altLang="zh-CN" b="0" i="0" dirty="0">
                <a:effectLst/>
                <a:latin typeface="Times New Roman" panose="02020603050405020304" pitchFamily="18" charset="0"/>
              </a:rPr>
              <a:t>R=</a:t>
            </a:r>
            <a:r>
              <a:rPr lang="el-GR" altLang="zh-CN" b="0" i="0" dirty="0">
                <a:effectLst/>
                <a:latin typeface="Times New Roman" panose="02020603050405020304" pitchFamily="18" charset="0"/>
              </a:rPr>
              <a:t>ρ</a:t>
            </a:r>
            <a:r>
              <a:rPr lang="en-US" altLang="zh-CN" b="0" i="0" dirty="0">
                <a:effectLst/>
                <a:latin typeface="Times New Roman" panose="02020603050405020304" pitchFamily="18" charset="0"/>
              </a:rPr>
              <a:t>L/S</a:t>
            </a:r>
            <a:endParaRPr lang="zh-CN" altLang="en-US" dirty="0"/>
          </a:p>
        </p:txBody>
      </p:sp>
      <p:sp>
        <p:nvSpPr>
          <p:cNvPr id="16" name="文本框 15">
            <a:extLst>
              <a:ext uri="{FF2B5EF4-FFF2-40B4-BE49-F238E27FC236}">
                <a16:creationId xmlns:a16="http://schemas.microsoft.com/office/drawing/2014/main" id="{27F8BB1F-2E02-C4EC-63ED-BDBC0842CE48}"/>
              </a:ext>
            </a:extLst>
          </p:cNvPr>
          <p:cNvSpPr txBox="1"/>
          <p:nvPr/>
        </p:nvSpPr>
        <p:spPr>
          <a:xfrm>
            <a:off x="377209" y="4840246"/>
            <a:ext cx="5109191" cy="646331"/>
          </a:xfrm>
          <a:prstGeom prst="rect">
            <a:avLst/>
          </a:prstGeom>
          <a:noFill/>
        </p:spPr>
        <p:txBody>
          <a:bodyPr wrap="square">
            <a:spAutoFit/>
          </a:bodyPr>
          <a:lstStyle/>
          <a:p>
            <a:r>
              <a:rPr lang="zh-CN" altLang="en-US" b="0" i="0" dirty="0">
                <a:effectLst/>
                <a:latin typeface="Arial" panose="020B0604020202020204" pitchFamily="34" charset="0"/>
              </a:rPr>
              <a:t>当应变片产生纵向拉伸变形时，</a:t>
            </a:r>
            <a:r>
              <a:rPr lang="en-US" altLang="zh-CN" b="0" i="0" dirty="0">
                <a:effectLst/>
                <a:latin typeface="Times New Roman" panose="02020603050405020304" pitchFamily="18" charset="0"/>
              </a:rPr>
              <a:t>L</a:t>
            </a:r>
            <a:r>
              <a:rPr lang="zh-CN" altLang="en-US" b="0" i="0" dirty="0">
                <a:effectLst/>
                <a:latin typeface="Arial" panose="020B0604020202020204" pitchFamily="34" charset="0"/>
              </a:rPr>
              <a:t>变大、</a:t>
            </a:r>
            <a:r>
              <a:rPr lang="en-US" altLang="zh-CN" b="0" i="0" dirty="0">
                <a:effectLst/>
                <a:latin typeface="Times New Roman" panose="02020603050405020304" pitchFamily="18" charset="0"/>
              </a:rPr>
              <a:t>S</a:t>
            </a:r>
            <a:r>
              <a:rPr lang="zh-CN" altLang="en-US" b="0" i="0" dirty="0">
                <a:effectLst/>
                <a:latin typeface="Arial" panose="020B0604020202020204" pitchFamily="34" charset="0"/>
              </a:rPr>
              <a:t>变小，其阻值增加；反之阻值减小</a:t>
            </a:r>
            <a:r>
              <a:rPr lang="zh-CN" altLang="en-US" dirty="0">
                <a:latin typeface="Arial" panose="020B0604020202020204" pitchFamily="34" charset="0"/>
              </a:rPr>
              <a:t>。</a:t>
            </a:r>
            <a:endParaRPr lang="zh-CN" altLang="en-US" dirty="0"/>
          </a:p>
        </p:txBody>
      </p:sp>
      <p:sp>
        <p:nvSpPr>
          <p:cNvPr id="18" name="文本框 17">
            <a:extLst>
              <a:ext uri="{FF2B5EF4-FFF2-40B4-BE49-F238E27FC236}">
                <a16:creationId xmlns:a16="http://schemas.microsoft.com/office/drawing/2014/main" id="{F097D61D-2188-C970-75F4-73B95EF2072F}"/>
              </a:ext>
            </a:extLst>
          </p:cNvPr>
          <p:cNvSpPr txBox="1"/>
          <p:nvPr/>
        </p:nvSpPr>
        <p:spPr>
          <a:xfrm>
            <a:off x="377209" y="5594060"/>
            <a:ext cx="6096000" cy="369332"/>
          </a:xfrm>
          <a:prstGeom prst="rect">
            <a:avLst/>
          </a:prstGeom>
          <a:noFill/>
        </p:spPr>
        <p:txBody>
          <a:bodyPr wrap="square">
            <a:spAutoFit/>
          </a:bodyPr>
          <a:lstStyle/>
          <a:p>
            <a:r>
              <a:rPr lang="zh-CN" altLang="en-US" b="0" i="0" dirty="0">
                <a:effectLst/>
                <a:latin typeface="Arial" panose="020B0604020202020204" pitchFamily="34" charset="0"/>
              </a:rPr>
              <a:t>金属应变片要紧贴在应变物上使用。</a:t>
            </a:r>
            <a:endParaRPr lang="zh-CN" altLang="en-US" dirty="0"/>
          </a:p>
        </p:txBody>
      </p:sp>
      <p:sp>
        <p:nvSpPr>
          <p:cNvPr id="20" name="文本框 19">
            <a:extLst>
              <a:ext uri="{FF2B5EF4-FFF2-40B4-BE49-F238E27FC236}">
                <a16:creationId xmlns:a16="http://schemas.microsoft.com/office/drawing/2014/main" id="{F7AAE823-D4CE-8525-B6D7-7A5E8745B9FD}"/>
              </a:ext>
            </a:extLst>
          </p:cNvPr>
          <p:cNvSpPr txBox="1"/>
          <p:nvPr/>
        </p:nvSpPr>
        <p:spPr>
          <a:xfrm>
            <a:off x="5894962" y="3842585"/>
            <a:ext cx="6096000" cy="369332"/>
          </a:xfrm>
          <a:prstGeom prst="rect">
            <a:avLst/>
          </a:prstGeom>
          <a:noFill/>
        </p:spPr>
        <p:txBody>
          <a:bodyPr wrap="square">
            <a:spAutoFit/>
          </a:bodyPr>
          <a:lstStyle/>
          <a:p>
            <a:r>
              <a:rPr lang="zh-CN" altLang="en-US" b="0" i="0" dirty="0">
                <a:effectLst/>
                <a:latin typeface="Arial" panose="020B0604020202020204" pitchFamily="34" charset="0"/>
              </a:rPr>
              <a:t>压电式压力传感器</a:t>
            </a:r>
            <a:endParaRPr lang="zh-CN" altLang="en-US" dirty="0"/>
          </a:p>
        </p:txBody>
      </p:sp>
      <p:sp>
        <p:nvSpPr>
          <p:cNvPr id="22" name="文本框 21">
            <a:extLst>
              <a:ext uri="{FF2B5EF4-FFF2-40B4-BE49-F238E27FC236}">
                <a16:creationId xmlns:a16="http://schemas.microsoft.com/office/drawing/2014/main" id="{17C1D25B-F4E5-1385-2622-51D361E747CD}"/>
              </a:ext>
            </a:extLst>
          </p:cNvPr>
          <p:cNvSpPr txBox="1"/>
          <p:nvPr/>
        </p:nvSpPr>
        <p:spPr>
          <a:xfrm>
            <a:off x="5894962" y="4438497"/>
            <a:ext cx="6096000" cy="923330"/>
          </a:xfrm>
          <a:prstGeom prst="rect">
            <a:avLst/>
          </a:prstGeom>
          <a:noFill/>
        </p:spPr>
        <p:txBody>
          <a:bodyPr wrap="square">
            <a:spAutoFit/>
          </a:bodyPr>
          <a:lstStyle/>
          <a:p>
            <a:r>
              <a:rPr lang="zh-CN" altLang="en-US" b="0" i="0" dirty="0">
                <a:effectLst/>
                <a:latin typeface="Arial" panose="020B0604020202020204" pitchFamily="34" charset="0"/>
              </a:rPr>
              <a:t>压电效应：压电材料在一定方向受外力作用产生形变时，内部将产生极化现象，在其表面上产生电荷。当去掉外力时，又重新返回不带电的状态。</a:t>
            </a:r>
            <a:endParaRPr lang="zh-CN" altLang="en-US" dirty="0"/>
          </a:p>
        </p:txBody>
      </p:sp>
      <p:sp>
        <p:nvSpPr>
          <p:cNvPr id="24" name="文本框 23">
            <a:extLst>
              <a:ext uri="{FF2B5EF4-FFF2-40B4-BE49-F238E27FC236}">
                <a16:creationId xmlns:a16="http://schemas.microsoft.com/office/drawing/2014/main" id="{C0C94304-21E3-258A-8CCE-5E6BA1B453C7}"/>
              </a:ext>
            </a:extLst>
          </p:cNvPr>
          <p:cNvSpPr txBox="1"/>
          <p:nvPr/>
        </p:nvSpPr>
        <p:spPr>
          <a:xfrm>
            <a:off x="5894962" y="5362970"/>
            <a:ext cx="6096000" cy="369332"/>
          </a:xfrm>
          <a:prstGeom prst="rect">
            <a:avLst/>
          </a:prstGeom>
          <a:noFill/>
        </p:spPr>
        <p:txBody>
          <a:bodyPr wrap="square">
            <a:spAutoFit/>
          </a:bodyPr>
          <a:lstStyle/>
          <a:p>
            <a:r>
              <a:rPr lang="zh-CN" altLang="en-US" b="0" i="0" dirty="0">
                <a:effectLst/>
                <a:latin typeface="Arial" panose="020B0604020202020204" pitchFamily="34" charset="0"/>
              </a:rPr>
              <a:t>压电材料上电荷量的大小与外力的大小成正比。</a:t>
            </a:r>
            <a:endParaRPr lang="zh-CN" altLang="en-US" dirty="0"/>
          </a:p>
        </p:txBody>
      </p:sp>
    </p:spTree>
    <p:extLst>
      <p:ext uri="{BB962C8B-B14F-4D97-AF65-F5344CB8AC3E}">
        <p14:creationId xmlns:p14="http://schemas.microsoft.com/office/powerpoint/2010/main" val="247927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830928-C4F2-B1B7-2777-1AC16DE2EF92}"/>
              </a:ext>
            </a:extLst>
          </p:cNvPr>
          <p:cNvSpPr txBox="1"/>
          <p:nvPr/>
        </p:nvSpPr>
        <p:spPr>
          <a:xfrm>
            <a:off x="377209" y="483299"/>
            <a:ext cx="4713599"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压力表的安装</a:t>
            </a:r>
            <a:endParaRPr lang="zh-CN" altLang="en-US" sz="2400" dirty="0">
              <a:highlight>
                <a:srgbClr val="FFFF00"/>
              </a:highlight>
            </a:endParaRPr>
          </a:p>
        </p:txBody>
      </p:sp>
      <p:sp>
        <p:nvSpPr>
          <p:cNvPr id="4" name="文本框 3">
            <a:extLst>
              <a:ext uri="{FF2B5EF4-FFF2-40B4-BE49-F238E27FC236}">
                <a16:creationId xmlns:a16="http://schemas.microsoft.com/office/drawing/2014/main" id="{119FBB26-D564-88B2-9D1A-CD9527AECA42}"/>
              </a:ext>
            </a:extLst>
          </p:cNvPr>
          <p:cNvSpPr txBox="1"/>
          <p:nvPr/>
        </p:nvSpPr>
        <p:spPr>
          <a:xfrm>
            <a:off x="377209" y="1248543"/>
            <a:ext cx="8293378" cy="1323439"/>
          </a:xfrm>
          <a:prstGeom prst="rect">
            <a:avLst/>
          </a:prstGeom>
          <a:noFill/>
        </p:spPr>
        <p:txBody>
          <a:bodyPr wrap="square">
            <a:spAutoFit/>
          </a:bodyPr>
          <a:lstStyle/>
          <a:p>
            <a:r>
              <a:rPr lang="zh-CN" altLang="en-US" sz="2000" b="0" i="0" dirty="0">
                <a:effectLst/>
                <a:latin typeface="Arial" panose="020B0604020202020204" pitchFamily="34" charset="0"/>
              </a:rPr>
              <a:t>装在直线部分，尽量使压点与流动方向垂直。</a:t>
            </a:r>
            <a:endParaRPr lang="en-US" altLang="zh-CN" sz="2000" b="0" i="0" dirty="0">
              <a:effectLst/>
              <a:latin typeface="Arial" panose="020B0604020202020204" pitchFamily="34" charset="0"/>
            </a:endParaRPr>
          </a:p>
          <a:p>
            <a:r>
              <a:rPr lang="zh-CN" altLang="en-US" sz="2000" dirty="0"/>
              <a:t>测液体安装在下部，气体在上部。</a:t>
            </a:r>
            <a:endParaRPr lang="en-US" altLang="zh-CN" sz="2000" dirty="0"/>
          </a:p>
          <a:p>
            <a:r>
              <a:rPr lang="zh-CN" altLang="en-US" sz="2000" dirty="0"/>
              <a:t>取压口和压力计之间要有切断阀，离取压口较近。</a:t>
            </a:r>
            <a:endParaRPr lang="en-US" altLang="zh-CN" sz="2000" dirty="0"/>
          </a:p>
          <a:p>
            <a:r>
              <a:rPr lang="zh-CN" altLang="en-US" sz="2000" dirty="0"/>
              <a:t>测蒸汽压力，要有凝液管。</a:t>
            </a:r>
          </a:p>
        </p:txBody>
      </p:sp>
    </p:spTree>
    <p:extLst>
      <p:ext uri="{BB962C8B-B14F-4D97-AF65-F5344CB8AC3E}">
        <p14:creationId xmlns:p14="http://schemas.microsoft.com/office/powerpoint/2010/main" val="2401003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0E25FA-6561-4140-198F-75AC1FC009F1}"/>
              </a:ext>
            </a:extLst>
          </p:cNvPr>
          <p:cNvSpPr txBox="1"/>
          <p:nvPr/>
        </p:nvSpPr>
        <p:spPr>
          <a:xfrm>
            <a:off x="377209" y="483299"/>
            <a:ext cx="4713599"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流量检测</a:t>
            </a:r>
            <a:endParaRPr lang="zh-CN" altLang="en-US" sz="2400" dirty="0">
              <a:highlight>
                <a:srgbClr val="FFFF00"/>
              </a:highlight>
            </a:endParaRPr>
          </a:p>
        </p:txBody>
      </p:sp>
      <p:sp>
        <p:nvSpPr>
          <p:cNvPr id="4" name="文本框 3">
            <a:extLst>
              <a:ext uri="{FF2B5EF4-FFF2-40B4-BE49-F238E27FC236}">
                <a16:creationId xmlns:a16="http://schemas.microsoft.com/office/drawing/2014/main" id="{0708F077-90E0-0182-FAA3-22A909756F87}"/>
              </a:ext>
            </a:extLst>
          </p:cNvPr>
          <p:cNvSpPr txBox="1"/>
          <p:nvPr/>
        </p:nvSpPr>
        <p:spPr>
          <a:xfrm>
            <a:off x="377209" y="1242057"/>
            <a:ext cx="6096000" cy="369332"/>
          </a:xfrm>
          <a:prstGeom prst="rect">
            <a:avLst/>
          </a:prstGeom>
          <a:noFill/>
        </p:spPr>
        <p:txBody>
          <a:bodyPr wrap="square">
            <a:spAutoFit/>
          </a:bodyPr>
          <a:lstStyle/>
          <a:p>
            <a:r>
              <a:rPr lang="zh-CN" altLang="en-US" b="0" i="0" dirty="0">
                <a:effectLst/>
                <a:latin typeface="Arial" panose="020B0604020202020204" pitchFamily="34" charset="0"/>
              </a:rPr>
              <a:t>流量指单位时间内流过某一截面的流体数量。</a:t>
            </a:r>
            <a:endParaRPr lang="zh-CN" altLang="en-US" dirty="0"/>
          </a:p>
        </p:txBody>
      </p:sp>
      <p:pic>
        <p:nvPicPr>
          <p:cNvPr id="6" name="图片 5">
            <a:extLst>
              <a:ext uri="{FF2B5EF4-FFF2-40B4-BE49-F238E27FC236}">
                <a16:creationId xmlns:a16="http://schemas.microsoft.com/office/drawing/2014/main" id="{C13E1201-3063-A612-498D-F694D06E0675}"/>
              </a:ext>
            </a:extLst>
          </p:cNvPr>
          <p:cNvPicPr>
            <a:picLocks noChangeAspect="1"/>
          </p:cNvPicPr>
          <p:nvPr/>
        </p:nvPicPr>
        <p:blipFill>
          <a:blip r:embed="rId2"/>
          <a:stretch>
            <a:fillRect/>
          </a:stretch>
        </p:blipFill>
        <p:spPr>
          <a:xfrm>
            <a:off x="377209" y="1789888"/>
            <a:ext cx="5073478" cy="1388421"/>
          </a:xfrm>
          <a:prstGeom prst="rect">
            <a:avLst/>
          </a:prstGeom>
        </p:spPr>
      </p:pic>
      <p:pic>
        <p:nvPicPr>
          <p:cNvPr id="8" name="图片 7">
            <a:extLst>
              <a:ext uri="{FF2B5EF4-FFF2-40B4-BE49-F238E27FC236}">
                <a16:creationId xmlns:a16="http://schemas.microsoft.com/office/drawing/2014/main" id="{1C3775D4-9814-AB8D-F769-DB6C8B5BB734}"/>
              </a:ext>
            </a:extLst>
          </p:cNvPr>
          <p:cNvPicPr>
            <a:picLocks noChangeAspect="1"/>
          </p:cNvPicPr>
          <p:nvPr/>
        </p:nvPicPr>
        <p:blipFill>
          <a:blip r:embed="rId3"/>
          <a:stretch>
            <a:fillRect/>
          </a:stretch>
        </p:blipFill>
        <p:spPr>
          <a:xfrm>
            <a:off x="377209" y="3792228"/>
            <a:ext cx="5073478" cy="1131659"/>
          </a:xfrm>
          <a:prstGeom prst="rect">
            <a:avLst/>
          </a:prstGeom>
        </p:spPr>
      </p:pic>
      <p:sp>
        <p:nvSpPr>
          <p:cNvPr id="9" name="文本框 8">
            <a:extLst>
              <a:ext uri="{FF2B5EF4-FFF2-40B4-BE49-F238E27FC236}">
                <a16:creationId xmlns:a16="http://schemas.microsoft.com/office/drawing/2014/main" id="{7F3CFDD2-15D5-FFF3-F391-2A41EEBDDF64}"/>
              </a:ext>
            </a:extLst>
          </p:cNvPr>
          <p:cNvSpPr txBox="1"/>
          <p:nvPr/>
        </p:nvSpPr>
        <p:spPr>
          <a:xfrm>
            <a:off x="377209" y="3356967"/>
            <a:ext cx="6096000" cy="369332"/>
          </a:xfrm>
          <a:prstGeom prst="rect">
            <a:avLst/>
          </a:prstGeom>
          <a:noFill/>
        </p:spPr>
        <p:txBody>
          <a:bodyPr wrap="square">
            <a:spAutoFit/>
          </a:bodyPr>
          <a:lstStyle/>
          <a:p>
            <a:r>
              <a:rPr lang="zh-CN" altLang="en-US" b="0" i="0" dirty="0">
                <a:effectLst/>
                <a:latin typeface="Arial" panose="020B0604020202020204" pitchFamily="34" charset="0"/>
              </a:rPr>
              <a:t>分类：</a:t>
            </a:r>
            <a:endParaRPr lang="zh-CN" altLang="en-US" dirty="0"/>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E83D3F5D-CC11-6C76-CA25-7CBE574504ED}"/>
                  </a:ext>
                </a:extLst>
              </p:cNvPr>
              <p:cNvSpPr txBox="1"/>
              <p:nvPr/>
            </p:nvSpPr>
            <p:spPr>
              <a:xfrm>
                <a:off x="5849565" y="575632"/>
                <a:ext cx="6096000" cy="2089739"/>
              </a:xfrm>
              <a:prstGeom prst="rect">
                <a:avLst/>
              </a:prstGeom>
              <a:noFill/>
            </p:spPr>
            <p:txBody>
              <a:bodyPr wrap="square">
                <a:spAutoFit/>
              </a:bodyPr>
              <a:lstStyle/>
              <a:p>
                <a:r>
                  <a:rPr lang="zh-CN" altLang="en-US" b="0" i="0" dirty="0">
                    <a:solidFill>
                      <a:srgbClr val="FF0000"/>
                    </a:solidFill>
                    <a:effectLst/>
                    <a:latin typeface="Arial" panose="020B0604020202020204" pitchFamily="34" charset="0"/>
                  </a:rPr>
                  <a:t>差压（节流）式流量计</a:t>
                </a:r>
                <a:r>
                  <a:rPr lang="zh-CN" altLang="en-US" b="0" i="0" dirty="0">
                    <a:effectLst/>
                    <a:latin typeface="Arial" panose="020B0604020202020204" pitchFamily="34" charset="0"/>
                  </a:rPr>
                  <a:t>：</a:t>
                </a:r>
                <a14:m>
                  <m:oMath xmlns:m="http://schemas.openxmlformats.org/officeDocument/2006/math">
                    <m:r>
                      <m:rPr>
                        <m:sty m:val="p"/>
                      </m:rPr>
                      <a:rPr lang="en-US" altLang="zh-CN" dirty="0">
                        <a:latin typeface="Cambria Math" panose="02040503050406030204" pitchFamily="18" charset="0"/>
                      </a:rPr>
                      <m:t>Q</m:t>
                    </m:r>
                    <m:r>
                      <a:rPr lang="en-US" altLang="zh-CN" b="0" i="0" dirty="0" smtClean="0">
                        <a:effectLst/>
                        <a:latin typeface="Cambria Math" panose="02040503050406030204" pitchFamily="18" charset="0"/>
                      </a:rPr>
                      <m:t>∝</m:t>
                    </m:r>
                    <m:rad>
                      <m:radPr>
                        <m:degHide m:val="on"/>
                        <m:ctrlPr>
                          <a:rPr lang="en-US" altLang="zh-CN" b="0" i="1" dirty="0" smtClean="0">
                            <a:effectLst/>
                            <a:latin typeface="Cambria Math" panose="02040503050406030204" pitchFamily="18" charset="0"/>
                          </a:rPr>
                        </m:ctrlPr>
                      </m:radPr>
                      <m:deg/>
                      <m:e>
                        <m:r>
                          <a:rPr lang="en-US" altLang="zh-CN" b="0" i="1" dirty="0" smtClean="0">
                            <a:effectLst/>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p</m:t>
                        </m:r>
                      </m:e>
                    </m:rad>
                  </m:oMath>
                </a14:m>
                <a:endParaRPr lang="en-US" altLang="zh-CN" b="0" i="0" dirty="0">
                  <a:effectLst/>
                  <a:latin typeface="Arial" panose="020B0604020202020204" pitchFamily="34" charset="0"/>
                </a:endParaRPr>
              </a:p>
              <a:p>
                <a:r>
                  <a:rPr lang="zh-CN" altLang="en-US" b="0" i="0" dirty="0">
                    <a:effectLst/>
                    <a:latin typeface="Arial" panose="020B0604020202020204" pitchFamily="34" charset="0"/>
                  </a:rPr>
                  <a:t>在节流面积不变时，流量与节流件前后</a:t>
                </a:r>
                <a:r>
                  <a:rPr lang="zh-CN" altLang="en-US" b="0" i="0" dirty="0">
                    <a:solidFill>
                      <a:srgbClr val="FF0000"/>
                    </a:solidFill>
                    <a:effectLst/>
                    <a:latin typeface="Arial" panose="020B0604020202020204" pitchFamily="34" charset="0"/>
                  </a:rPr>
                  <a:t>压差的平方根</a:t>
                </a:r>
                <a:r>
                  <a:rPr lang="zh-CN" altLang="en-US" b="0" i="0" dirty="0">
                    <a:effectLst/>
                    <a:latin typeface="Arial" panose="020B0604020202020204" pitchFamily="34" charset="0"/>
                  </a:rPr>
                  <a:t>成正比。</a:t>
                </a:r>
                <a:endParaRPr lang="en-US" altLang="zh-CN" b="0" i="0" dirty="0">
                  <a:effectLst/>
                  <a:latin typeface="Arial" panose="020B0604020202020204" pitchFamily="34" charset="0"/>
                </a:endParaRPr>
              </a:p>
              <a:p>
                <a:endParaRPr lang="en-US" altLang="zh-CN" dirty="0">
                  <a:latin typeface="Arial" panose="020B0604020202020204" pitchFamily="34" charset="0"/>
                </a:endParaRPr>
              </a:p>
              <a:p>
                <a:r>
                  <a:rPr lang="zh-CN" altLang="en-US" b="0" i="0" dirty="0">
                    <a:solidFill>
                      <a:srgbClr val="FF0000"/>
                    </a:solidFill>
                    <a:effectLst/>
                    <a:latin typeface="Arial" panose="020B0604020202020204" pitchFamily="34" charset="0"/>
                  </a:rPr>
                  <a:t>转子流量计</a:t>
                </a:r>
                <a:r>
                  <a:rPr lang="zh-CN" altLang="en-US" b="0" i="0" dirty="0">
                    <a:effectLst/>
                    <a:latin typeface="Arial" panose="020B0604020202020204" pitchFamily="34" charset="0"/>
                  </a:rPr>
                  <a:t>：</a:t>
                </a:r>
                <a:r>
                  <a:rPr lang="en-US" altLang="zh-CN" dirty="0"/>
                  <a:t> </a:t>
                </a:r>
                <a14:m>
                  <m:oMath xmlns:m="http://schemas.openxmlformats.org/officeDocument/2006/math">
                    <m:r>
                      <m:rPr>
                        <m:sty m:val="p"/>
                      </m:rPr>
                      <a:rPr lang="en-US" altLang="zh-CN" dirty="0">
                        <a:latin typeface="Cambria Math" panose="02040503050406030204" pitchFamily="18" charset="0"/>
                      </a:rPr>
                      <m:t>Q</m:t>
                    </m:r>
                    <m:r>
                      <a:rPr lang="en-US" altLang="zh-CN" b="0" i="0" dirty="0" smtClean="0">
                        <a:effectLst/>
                        <a:latin typeface="Cambria Math" panose="02040503050406030204" pitchFamily="18" charset="0"/>
                      </a:rPr>
                      <m:t>∝</m:t>
                    </m:r>
                    <m:sSub>
                      <m:sSubPr>
                        <m:ctrlPr>
                          <a:rPr lang="en-US" altLang="zh-CN" b="0" i="1" dirty="0" smtClean="0">
                            <a:effectLst/>
                            <a:latin typeface="Cambria Math" panose="02040503050406030204" pitchFamily="18" charset="0"/>
                          </a:rPr>
                        </m:ctrlPr>
                      </m:sSubPr>
                      <m:e>
                        <m:r>
                          <a:rPr lang="en-US" altLang="zh-CN" b="0" i="1" dirty="0" smtClean="0">
                            <a:effectLst/>
                            <a:latin typeface="Cambria Math" panose="02040503050406030204" pitchFamily="18" charset="0"/>
                          </a:rPr>
                          <m:t>𝑆</m:t>
                        </m:r>
                      </m:e>
                      <m:sub>
                        <m:r>
                          <a:rPr lang="en-US" altLang="zh-CN" b="0" i="1" dirty="0" smtClean="0">
                            <a:effectLst/>
                            <a:latin typeface="Cambria Math" panose="02040503050406030204" pitchFamily="18" charset="0"/>
                          </a:rPr>
                          <m:t>0</m:t>
                        </m:r>
                      </m:sub>
                    </m:sSub>
                    <m:r>
                      <a:rPr lang="en-US" altLang="zh-CN" dirty="0">
                        <a:latin typeface="Cambria Math" panose="02040503050406030204" pitchFamily="18" charset="0"/>
                      </a:rPr>
                      <m:t>∝</m:t>
                    </m:r>
                    <m:r>
                      <m:rPr>
                        <m:sty m:val="p"/>
                      </m:rPr>
                      <a:rPr lang="en-US" altLang="zh-CN" b="0" i="0" dirty="0" smtClean="0">
                        <a:latin typeface="Cambria Math" panose="02040503050406030204" pitchFamily="18" charset="0"/>
                      </a:rPr>
                      <m:t>h</m:t>
                    </m:r>
                  </m:oMath>
                </a14:m>
                <a:endParaRPr lang="en-US" altLang="zh-CN" b="0" dirty="0"/>
              </a:p>
              <a:p>
                <a:r>
                  <a:rPr lang="zh-CN" altLang="en-US" dirty="0">
                    <a:latin typeface="Arial" panose="020B0604020202020204" pitchFamily="34" charset="0"/>
                  </a:rPr>
                  <a:t>小流量，流速低，灵敏度高</a:t>
                </a:r>
                <a:endParaRPr lang="en-US" altLang="zh-CN" dirty="0">
                  <a:latin typeface="Arial" panose="020B0604020202020204" pitchFamily="34" charset="0"/>
                </a:endParaRPr>
              </a:p>
              <a:p>
                <a:r>
                  <a:rPr lang="zh-CN" altLang="en-US" dirty="0">
                    <a:latin typeface="Arial" panose="020B0604020202020204" pitchFamily="34" charset="0"/>
                  </a:rPr>
                  <a:t>在压降不变时，流量与</a:t>
                </a:r>
                <a:r>
                  <a:rPr lang="zh-CN" altLang="en-US" dirty="0">
                    <a:solidFill>
                      <a:srgbClr val="FF0000"/>
                    </a:solidFill>
                    <a:latin typeface="Arial" panose="020B0604020202020204" pitchFamily="34" charset="0"/>
                  </a:rPr>
                  <a:t>节流面积</a:t>
                </a:r>
                <a:r>
                  <a:rPr lang="zh-CN" altLang="en-US" dirty="0">
                    <a:latin typeface="Arial" panose="020B0604020202020204" pitchFamily="34" charset="0"/>
                  </a:rPr>
                  <a:t>成正比。</a:t>
                </a:r>
                <a:endParaRPr lang="zh-CN" altLang="en-US" dirty="0"/>
              </a:p>
            </p:txBody>
          </p:sp>
        </mc:Choice>
        <mc:Fallback>
          <p:sp>
            <p:nvSpPr>
              <p:cNvPr id="11" name="文本框 10">
                <a:extLst>
                  <a:ext uri="{FF2B5EF4-FFF2-40B4-BE49-F238E27FC236}">
                    <a16:creationId xmlns:a16="http://schemas.microsoft.com/office/drawing/2014/main" id="{E83D3F5D-CC11-6C76-CA25-7CBE574504ED}"/>
                  </a:ext>
                </a:extLst>
              </p:cNvPr>
              <p:cNvSpPr txBox="1">
                <a:spLocks noRot="1" noChangeAspect="1" noMove="1" noResize="1" noEditPoints="1" noAdjustHandles="1" noChangeArrowheads="1" noChangeShapeType="1" noTextEdit="1"/>
              </p:cNvSpPr>
              <p:nvPr/>
            </p:nvSpPr>
            <p:spPr>
              <a:xfrm>
                <a:off x="5849565" y="575632"/>
                <a:ext cx="6096000" cy="2089739"/>
              </a:xfrm>
              <a:prstGeom prst="rect">
                <a:avLst/>
              </a:prstGeom>
              <a:blipFill>
                <a:blip r:embed="rId4"/>
                <a:stretch>
                  <a:fillRect l="-900" b="-3499"/>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A499B925-9913-909D-D37C-E805ED843ECA}"/>
              </a:ext>
            </a:extLst>
          </p:cNvPr>
          <p:cNvPicPr>
            <a:picLocks noChangeAspect="1"/>
          </p:cNvPicPr>
          <p:nvPr/>
        </p:nvPicPr>
        <p:blipFill>
          <a:blip r:embed="rId5"/>
          <a:stretch>
            <a:fillRect/>
          </a:stretch>
        </p:blipFill>
        <p:spPr>
          <a:xfrm>
            <a:off x="5849565" y="2870908"/>
            <a:ext cx="2859933" cy="1321722"/>
          </a:xfrm>
          <a:prstGeom prst="rect">
            <a:avLst/>
          </a:prstGeom>
        </p:spPr>
      </p:pic>
      <p:pic>
        <p:nvPicPr>
          <p:cNvPr id="15" name="图片 14">
            <a:extLst>
              <a:ext uri="{FF2B5EF4-FFF2-40B4-BE49-F238E27FC236}">
                <a16:creationId xmlns:a16="http://schemas.microsoft.com/office/drawing/2014/main" id="{F0546C7C-96FB-FA36-886B-218334B16AC3}"/>
              </a:ext>
            </a:extLst>
          </p:cNvPr>
          <p:cNvPicPr>
            <a:picLocks noChangeAspect="1"/>
          </p:cNvPicPr>
          <p:nvPr/>
        </p:nvPicPr>
        <p:blipFill>
          <a:blip r:embed="rId6"/>
          <a:stretch>
            <a:fillRect/>
          </a:stretch>
        </p:blipFill>
        <p:spPr>
          <a:xfrm>
            <a:off x="5849565" y="4403009"/>
            <a:ext cx="4561056" cy="1513684"/>
          </a:xfrm>
          <a:prstGeom prst="rect">
            <a:avLst/>
          </a:prstGeom>
        </p:spPr>
      </p:pic>
    </p:spTree>
    <p:extLst>
      <p:ext uri="{BB962C8B-B14F-4D97-AF65-F5344CB8AC3E}">
        <p14:creationId xmlns:p14="http://schemas.microsoft.com/office/powerpoint/2010/main" val="3102770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8B711055-2163-AAC4-A01B-2C44E9107EFA}"/>
                  </a:ext>
                </a:extLst>
              </p:cNvPr>
              <p:cNvSpPr txBox="1"/>
              <p:nvPr/>
            </p:nvSpPr>
            <p:spPr>
              <a:xfrm>
                <a:off x="330740" y="502755"/>
                <a:ext cx="6096000" cy="2083519"/>
              </a:xfrm>
              <a:prstGeom prst="rect">
                <a:avLst/>
              </a:prstGeom>
              <a:noFill/>
            </p:spPr>
            <p:txBody>
              <a:bodyPr wrap="square">
                <a:spAutoFit/>
              </a:bodyPr>
              <a:lstStyle/>
              <a:p>
                <a:r>
                  <a:rPr lang="zh-CN" altLang="en-US" dirty="0">
                    <a:latin typeface="Arial" panose="020B0604020202020204" pitchFamily="34" charset="0"/>
                  </a:rPr>
                  <a:t>靶式</a:t>
                </a:r>
                <a:r>
                  <a:rPr lang="zh-CN" altLang="en-US" b="0" i="0" dirty="0">
                    <a:effectLst/>
                    <a:latin typeface="Arial" panose="020B0604020202020204" pitchFamily="34" charset="0"/>
                  </a:rPr>
                  <a:t>流量计：</a:t>
                </a:r>
                <a:r>
                  <a:rPr lang="en-US" altLang="zh-CN" dirty="0"/>
                  <a:t> </a:t>
                </a:r>
                <a14:m>
                  <m:oMath xmlns:m="http://schemas.openxmlformats.org/officeDocument/2006/math">
                    <m:r>
                      <m:rPr>
                        <m:sty m:val="p"/>
                      </m:rPr>
                      <a:rPr lang="en-US" altLang="zh-CN" dirty="0">
                        <a:latin typeface="Cambria Math" panose="02040503050406030204" pitchFamily="18" charset="0"/>
                      </a:rPr>
                      <m:t>Q</m:t>
                    </m:r>
                    <m:r>
                      <a:rPr lang="en-US" altLang="zh-CN" b="0" i="0" dirty="0" smtClean="0">
                        <a:effectLst/>
                        <a:latin typeface="Cambria Math" panose="02040503050406030204" pitchFamily="18" charset="0"/>
                      </a:rPr>
                      <m:t>∝</m:t>
                    </m:r>
                    <m:rad>
                      <m:radPr>
                        <m:degHide m:val="on"/>
                        <m:ctrlPr>
                          <a:rPr lang="en-US" altLang="zh-CN" b="0" i="1" dirty="0" smtClean="0">
                            <a:effectLst/>
                            <a:latin typeface="Cambria Math" panose="02040503050406030204" pitchFamily="18" charset="0"/>
                          </a:rPr>
                        </m:ctrlPr>
                      </m:radPr>
                      <m:deg/>
                      <m:e>
                        <m:r>
                          <a:rPr lang="en-US" altLang="zh-CN" b="0" i="1" dirty="0" smtClean="0">
                            <a:effectLst/>
                            <a:latin typeface="Cambria Math" panose="02040503050406030204" pitchFamily="18" charset="0"/>
                          </a:rPr>
                          <m:t>𝐹</m:t>
                        </m:r>
                      </m:e>
                    </m:rad>
                  </m:oMath>
                </a14:m>
                <a:endParaRPr lang="en-US" altLang="zh-CN" b="0" dirty="0">
                  <a:effectLst/>
                </a:endParaRPr>
              </a:p>
              <a:p>
                <a:r>
                  <a:rPr lang="zh-CN" altLang="en-US" b="0" dirty="0"/>
                  <a:t>与靶上推力成正比。用于高粘度液体，如重油、沥青。</a:t>
                </a:r>
                <a:endParaRPr lang="en-US" altLang="zh-CN" b="0" dirty="0"/>
              </a:p>
              <a:p>
                <a:endParaRPr lang="en-US" altLang="zh-CN" dirty="0"/>
              </a:p>
              <a:p>
                <a:r>
                  <a:rPr lang="zh-CN" altLang="en-US" b="0" i="0" dirty="0">
                    <a:solidFill>
                      <a:srgbClr val="FF0000"/>
                    </a:solidFill>
                    <a:effectLst/>
                    <a:latin typeface="Arial" panose="020B0604020202020204" pitchFamily="34" charset="0"/>
                  </a:rPr>
                  <a:t>椭圆齿轮流量计</a:t>
                </a:r>
                <a:r>
                  <a:rPr lang="zh-CN" altLang="en-US" b="0" i="0" dirty="0">
                    <a:effectLst/>
                    <a:latin typeface="Arial" panose="020B0604020202020204" pitchFamily="34" charset="0"/>
                  </a:rPr>
                  <a:t>：</a:t>
                </a:r>
                <a:r>
                  <a:rPr lang="en-US" altLang="zh-CN" dirty="0"/>
                  <a:t> </a:t>
                </a:r>
                <a14:m>
                  <m:oMath xmlns:m="http://schemas.openxmlformats.org/officeDocument/2006/math">
                    <m:r>
                      <m:rPr>
                        <m:sty m:val="p"/>
                      </m:rPr>
                      <a:rPr lang="en-US" altLang="zh-CN" dirty="0">
                        <a:latin typeface="Cambria Math" panose="02040503050406030204" pitchFamily="18" charset="0"/>
                      </a:rPr>
                      <m:t>Q</m:t>
                    </m:r>
                    <m:r>
                      <a:rPr lang="en-US" altLang="zh-CN" b="0" i="0" dirty="0" smtClean="0">
                        <a:effectLst/>
                        <a:latin typeface="Cambria Math" panose="02040503050406030204" pitchFamily="18" charset="0"/>
                      </a:rPr>
                      <m:t>∝</m:t>
                    </m:r>
                    <m:r>
                      <m:rPr>
                        <m:sty m:val="p"/>
                      </m:rPr>
                      <a:rPr lang="en-US" altLang="zh-CN" i="1" dirty="0">
                        <a:latin typeface="Cambria Math" panose="02040503050406030204" pitchFamily="18" charset="0"/>
                      </a:rPr>
                      <m:t>n</m:t>
                    </m:r>
                  </m:oMath>
                </a14:m>
                <a:endParaRPr lang="en-US" altLang="zh-CN" b="0" i="0" dirty="0">
                  <a:effectLst/>
                  <a:latin typeface="Arial" panose="020B0604020202020204" pitchFamily="34" charset="0"/>
                </a:endParaRPr>
              </a:p>
              <a:p>
                <a:r>
                  <a:rPr lang="zh-CN" altLang="en-US" b="0" i="0" dirty="0">
                    <a:effectLst/>
                    <a:latin typeface="Arial" panose="020B0604020202020204" pitchFamily="34" charset="0"/>
                  </a:rPr>
                  <a:t>利用两个相互啮合的椭圆形齿轮，在流体的推动下，连续转动。</a:t>
                </a:r>
                <a:endParaRPr lang="en-US" altLang="zh-CN" b="0" i="0" dirty="0">
                  <a:effectLst/>
                  <a:latin typeface="Arial" panose="020B0604020202020204" pitchFamily="34" charset="0"/>
                </a:endParaRPr>
              </a:p>
              <a:p>
                <a:r>
                  <a:rPr lang="zh-CN" altLang="en-US" b="0" i="0" dirty="0">
                    <a:effectLst/>
                    <a:latin typeface="Arial" panose="020B0604020202020204" pitchFamily="34" charset="0"/>
                  </a:rPr>
                  <a:t>对流动状态无</a:t>
                </a:r>
                <a:r>
                  <a:rPr lang="zh-CN" altLang="en-US" dirty="0">
                    <a:latin typeface="Arial" panose="020B0604020202020204" pitchFamily="34" charset="0"/>
                  </a:rPr>
                  <a:t>要求，特别适用高粘度，精度高。</a:t>
                </a:r>
                <a:r>
                  <a:rPr lang="zh-CN" altLang="en-US" b="0" i="0" dirty="0">
                    <a:effectLst/>
                    <a:latin typeface="Arial" panose="020B0604020202020204" pitchFamily="34" charset="0"/>
                  </a:rPr>
                  <a:t>不宜高温。</a:t>
                </a:r>
                <a:endParaRPr lang="en-US" altLang="zh-CN" b="0" i="0" dirty="0">
                  <a:effectLst/>
                  <a:latin typeface="Arial" panose="020B0604020202020204" pitchFamily="34" charset="0"/>
                </a:endParaRPr>
              </a:p>
            </p:txBody>
          </p:sp>
        </mc:Choice>
        <mc:Fallback>
          <p:sp>
            <p:nvSpPr>
              <p:cNvPr id="3" name="文本框 2">
                <a:extLst>
                  <a:ext uri="{FF2B5EF4-FFF2-40B4-BE49-F238E27FC236}">
                    <a16:creationId xmlns:a16="http://schemas.microsoft.com/office/drawing/2014/main" id="{8B711055-2163-AAC4-A01B-2C44E9107EFA}"/>
                  </a:ext>
                </a:extLst>
              </p:cNvPr>
              <p:cNvSpPr txBox="1">
                <a:spLocks noRot="1" noChangeAspect="1" noMove="1" noResize="1" noEditPoints="1" noAdjustHandles="1" noChangeArrowheads="1" noChangeShapeType="1" noTextEdit="1"/>
              </p:cNvSpPr>
              <p:nvPr/>
            </p:nvSpPr>
            <p:spPr>
              <a:xfrm>
                <a:off x="330740" y="502755"/>
                <a:ext cx="6096000" cy="2083519"/>
              </a:xfrm>
              <a:prstGeom prst="rect">
                <a:avLst/>
              </a:prstGeom>
              <a:blipFill>
                <a:blip r:embed="rId2"/>
                <a:stretch>
                  <a:fillRect l="-800" t="-292" r="-1400" b="-233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B2F9D42-B3B3-B258-8F8A-AD9942372084}"/>
              </a:ext>
            </a:extLst>
          </p:cNvPr>
          <p:cNvPicPr>
            <a:picLocks noChangeAspect="1"/>
          </p:cNvPicPr>
          <p:nvPr/>
        </p:nvPicPr>
        <p:blipFill>
          <a:blip r:embed="rId3"/>
          <a:stretch>
            <a:fillRect/>
          </a:stretch>
        </p:blipFill>
        <p:spPr>
          <a:xfrm>
            <a:off x="369651" y="2636470"/>
            <a:ext cx="3319655" cy="464617"/>
          </a:xfrm>
          <a:prstGeom prst="rect">
            <a:avLst/>
          </a:prstGeom>
        </p:spPr>
      </p:pic>
      <p:pic>
        <p:nvPicPr>
          <p:cNvPr id="7" name="图片 6">
            <a:extLst>
              <a:ext uri="{FF2B5EF4-FFF2-40B4-BE49-F238E27FC236}">
                <a16:creationId xmlns:a16="http://schemas.microsoft.com/office/drawing/2014/main" id="{F479DCDE-5C62-F404-0921-52892ADE998F}"/>
              </a:ext>
            </a:extLst>
          </p:cNvPr>
          <p:cNvPicPr>
            <a:picLocks noChangeAspect="1"/>
          </p:cNvPicPr>
          <p:nvPr/>
        </p:nvPicPr>
        <p:blipFill>
          <a:blip r:embed="rId4"/>
          <a:stretch>
            <a:fillRect/>
          </a:stretch>
        </p:blipFill>
        <p:spPr>
          <a:xfrm>
            <a:off x="330740" y="3237790"/>
            <a:ext cx="3695700" cy="320992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D7C249E-FEB7-909F-6838-B39A3C799909}"/>
                  </a:ext>
                </a:extLst>
              </p:cNvPr>
              <p:cNvSpPr txBox="1"/>
              <p:nvPr/>
            </p:nvSpPr>
            <p:spPr>
              <a:xfrm>
                <a:off x="1997413" y="3429000"/>
                <a:ext cx="55771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en-US" sz="3200" b="1" i="1" smtClean="0">
                              <a:solidFill>
                                <a:srgbClr val="FFFF00"/>
                              </a:solidFill>
                              <a:latin typeface="Cambria Math" panose="02040503050406030204" pitchFamily="18" charset="0"/>
                            </a:rPr>
                          </m:ctrlPr>
                        </m:sSubPr>
                        <m:e>
                          <m:r>
                            <a:rPr lang="en-US" altLang="zh-CN" sz="3200" b="1" i="1" smtClean="0">
                              <a:solidFill>
                                <a:srgbClr val="FFFF00"/>
                              </a:solidFill>
                              <a:latin typeface="Cambria Math" panose="02040503050406030204" pitchFamily="18" charset="0"/>
                            </a:rPr>
                            <m:t>𝑽</m:t>
                          </m:r>
                        </m:e>
                        <m:sub>
                          <m:r>
                            <a:rPr lang="zh-CN" altLang="en-US" sz="3200" b="1" i="1" smtClean="0">
                              <a:solidFill>
                                <a:srgbClr val="FFFF00"/>
                              </a:solidFill>
                              <a:latin typeface="Cambria Math" panose="02040503050406030204" pitchFamily="18" charset="0"/>
                            </a:rPr>
                            <m:t>𝟎</m:t>
                          </m:r>
                        </m:sub>
                      </m:sSub>
                    </m:oMath>
                  </m:oMathPara>
                </a14:m>
                <a:endParaRPr lang="zh-CN" altLang="en-US" sz="3200" b="1" dirty="0"/>
              </a:p>
            </p:txBody>
          </p:sp>
        </mc:Choice>
        <mc:Fallback xmlns="">
          <p:sp>
            <p:nvSpPr>
              <p:cNvPr id="8" name="文本框 7">
                <a:extLst>
                  <a:ext uri="{FF2B5EF4-FFF2-40B4-BE49-F238E27FC236}">
                    <a16:creationId xmlns:a16="http://schemas.microsoft.com/office/drawing/2014/main" id="{7D7C249E-FEB7-909F-6838-B39A3C799909}"/>
                  </a:ext>
                </a:extLst>
              </p:cNvPr>
              <p:cNvSpPr txBox="1">
                <a:spLocks noRot="1" noChangeAspect="1" noMove="1" noResize="1" noEditPoints="1" noAdjustHandles="1" noChangeArrowheads="1" noChangeShapeType="1" noTextEdit="1"/>
              </p:cNvSpPr>
              <p:nvPr/>
            </p:nvSpPr>
            <p:spPr>
              <a:xfrm>
                <a:off x="1997413" y="3429000"/>
                <a:ext cx="557719"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8BEE446-6D28-4076-BB4E-95541A25F55B}"/>
                  </a:ext>
                </a:extLst>
              </p:cNvPr>
              <p:cNvSpPr txBox="1"/>
              <p:nvPr/>
            </p:nvSpPr>
            <p:spPr>
              <a:xfrm>
                <a:off x="6932579" y="502755"/>
                <a:ext cx="4662792" cy="3416320"/>
              </a:xfrm>
              <a:prstGeom prst="rect">
                <a:avLst/>
              </a:prstGeom>
              <a:noFill/>
            </p:spPr>
            <p:txBody>
              <a:bodyPr wrap="square">
                <a:spAutoFit/>
              </a:bodyPr>
              <a:lstStyle/>
              <a:p>
                <a:r>
                  <a:rPr lang="zh-CN" altLang="en-US" b="0" i="0" dirty="0">
                    <a:effectLst/>
                    <a:latin typeface="Arial" panose="020B0604020202020204" pitchFamily="34" charset="0"/>
                  </a:rPr>
                  <a:t>涡轮流量计：</a:t>
                </a:r>
                <a:r>
                  <a:rPr lang="en-US" altLang="zh-CN" dirty="0"/>
                  <a:t> </a:t>
                </a:r>
                <a14:m>
                  <m:oMath xmlns:m="http://schemas.openxmlformats.org/officeDocument/2006/math">
                    <m:r>
                      <m:rPr>
                        <m:sty m:val="p"/>
                      </m:rPr>
                      <a:rPr lang="en-US" altLang="zh-CN" dirty="0">
                        <a:latin typeface="Cambria Math" panose="02040503050406030204" pitchFamily="18" charset="0"/>
                      </a:rPr>
                      <m:t>Q</m:t>
                    </m:r>
                    <m:r>
                      <a:rPr lang="en-US" altLang="zh-CN" b="0" i="0" dirty="0" smtClean="0">
                        <a:effectLst/>
                        <a:latin typeface="Cambria Math" panose="02040503050406030204" pitchFamily="18" charset="0"/>
                      </a:rPr>
                      <m:t>∝</m:t>
                    </m:r>
                    <m:r>
                      <a:rPr lang="en-US" altLang="zh-CN" b="0" i="1" dirty="0" smtClean="0">
                        <a:effectLst/>
                        <a:latin typeface="Cambria Math" panose="02040503050406030204" pitchFamily="18" charset="0"/>
                      </a:rPr>
                      <m:t>𝑓</m:t>
                    </m:r>
                  </m:oMath>
                </a14:m>
                <a:endParaRPr lang="en-US" altLang="zh-CN" b="0" i="0" dirty="0">
                  <a:effectLst/>
                  <a:latin typeface="Arial" panose="020B0604020202020204" pitchFamily="34" charset="0"/>
                </a:endParaRPr>
              </a:p>
              <a:p>
                <a:r>
                  <a:rPr lang="zh-CN" altLang="en-US" dirty="0"/>
                  <a:t>与输出脉冲的频率成正比。</a:t>
                </a:r>
                <a:endParaRPr lang="en-US" altLang="zh-CN" dirty="0"/>
              </a:p>
              <a:p>
                <a:endParaRPr lang="en-US" altLang="zh-CN" dirty="0"/>
              </a:p>
              <a:p>
                <a:r>
                  <a:rPr lang="zh-CN" altLang="en-US" dirty="0"/>
                  <a:t>电磁流量计：</a:t>
                </a:r>
                <a14:m>
                  <m:oMath xmlns:m="http://schemas.openxmlformats.org/officeDocument/2006/math">
                    <m:r>
                      <m:rPr>
                        <m:sty m:val="p"/>
                      </m:rPr>
                      <a:rPr lang="en-US" altLang="zh-CN" dirty="0" smtClean="0">
                        <a:latin typeface="Cambria Math" panose="02040503050406030204" pitchFamily="18" charset="0"/>
                      </a:rPr>
                      <m:t>Q</m:t>
                    </m:r>
                    <m:r>
                      <a:rPr lang="en-US" altLang="zh-CN" b="0" i="0" dirty="0" smtClean="0">
                        <a:effectLst/>
                        <a:latin typeface="Cambria Math" panose="02040503050406030204" pitchFamily="18" charset="0"/>
                      </a:rPr>
                      <m:t>∝</m:t>
                    </m:r>
                    <m:r>
                      <m:rPr>
                        <m:sty m:val="p"/>
                      </m:rPr>
                      <a:rPr lang="en-US" altLang="zh-CN" b="0" i="0" dirty="0" smtClean="0">
                        <a:effectLst/>
                        <a:latin typeface="Cambria Math" panose="02040503050406030204" pitchFamily="18" charset="0"/>
                      </a:rPr>
                      <m:t>E</m:t>
                    </m:r>
                  </m:oMath>
                </a14:m>
                <a:endParaRPr lang="en-US" altLang="zh-CN" dirty="0"/>
              </a:p>
              <a:p>
                <a:r>
                  <a:rPr lang="zh-CN" altLang="en-US" dirty="0"/>
                  <a:t>与感应电动势成正比。当液体导电时可用。</a:t>
                </a:r>
                <a:endParaRPr lang="en-US" altLang="zh-CN" dirty="0"/>
              </a:p>
              <a:p>
                <a:endParaRPr lang="en-US" altLang="zh-CN" dirty="0"/>
              </a:p>
              <a:p>
                <a:r>
                  <a:rPr lang="zh-CN" altLang="en-US" dirty="0"/>
                  <a:t>涡街式流量计：</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14:m>
                  <m:oMath xmlns:m="http://schemas.openxmlformats.org/officeDocument/2006/math">
                    <m:r>
                      <m:rPr>
                        <m:sty m:val="p"/>
                      </m:rP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cs"/>
                      </a:rPr>
                      <m:t>Q</m:t>
                    </m:r>
                    <m:r>
                      <a:rPr kumimoji="0" lang="en-US" altLang="zh-CN" sz="18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𝑓</m:t>
                    </m:r>
                  </m:oMath>
                </a14:m>
                <a:endParaRPr lang="en-US" altLang="zh-CN" dirty="0"/>
              </a:p>
              <a:p>
                <a:r>
                  <a:rPr lang="en-US" altLang="zh-CN" dirty="0"/>
                  <a:t>f</a:t>
                </a:r>
                <a:r>
                  <a:rPr lang="zh-CN" altLang="en-US" dirty="0"/>
                  <a:t>为单侧旋涡发生的频率。</a:t>
                </a:r>
                <a:endParaRPr lang="en-US" altLang="zh-CN" dirty="0"/>
              </a:p>
              <a:p>
                <a:r>
                  <a:rPr lang="zh-CN" altLang="en-US" dirty="0"/>
                  <a:t>测量液体、气体、蒸汽。</a:t>
                </a:r>
                <a:endParaRPr lang="en-US" altLang="zh-CN" dirty="0"/>
              </a:p>
              <a:p>
                <a:endParaRPr lang="en-US" altLang="zh-CN" dirty="0"/>
              </a:p>
              <a:p>
                <a:r>
                  <a:rPr lang="zh-CN" altLang="en-US" dirty="0"/>
                  <a:t>超声波流量计：</a:t>
                </a:r>
                <a:endParaRPr lang="en-US" altLang="zh-CN" dirty="0"/>
              </a:p>
              <a:p>
                <a:r>
                  <a:rPr lang="zh-CN" altLang="en-US" dirty="0"/>
                  <a:t>非接触式测量，需要长直管保证流速均匀。</a:t>
                </a:r>
              </a:p>
            </p:txBody>
          </p:sp>
        </mc:Choice>
        <mc:Fallback xmlns="">
          <p:sp>
            <p:nvSpPr>
              <p:cNvPr id="10" name="文本框 9">
                <a:extLst>
                  <a:ext uri="{FF2B5EF4-FFF2-40B4-BE49-F238E27FC236}">
                    <a16:creationId xmlns:a16="http://schemas.microsoft.com/office/drawing/2014/main" id="{28BEE446-6D28-4076-BB4E-95541A25F55B}"/>
                  </a:ext>
                </a:extLst>
              </p:cNvPr>
              <p:cNvSpPr txBox="1">
                <a:spLocks noRot="1" noChangeAspect="1" noMove="1" noResize="1" noEditPoints="1" noAdjustHandles="1" noChangeArrowheads="1" noChangeShapeType="1" noTextEdit="1"/>
              </p:cNvSpPr>
              <p:nvPr/>
            </p:nvSpPr>
            <p:spPr>
              <a:xfrm>
                <a:off x="6932579" y="502755"/>
                <a:ext cx="4662792" cy="3416320"/>
              </a:xfrm>
              <a:prstGeom prst="rect">
                <a:avLst/>
              </a:prstGeom>
              <a:blipFill>
                <a:blip r:embed="rId6"/>
                <a:stretch>
                  <a:fillRect l="-1046" t="-1070" b="-16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22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40EA9A-6716-E320-BB02-E1BDB310C956}"/>
              </a:ext>
            </a:extLst>
          </p:cNvPr>
          <p:cNvPicPr>
            <a:picLocks noChangeAspect="1"/>
          </p:cNvPicPr>
          <p:nvPr/>
        </p:nvPicPr>
        <p:blipFill>
          <a:blip r:embed="rId2"/>
          <a:stretch>
            <a:fillRect/>
          </a:stretch>
        </p:blipFill>
        <p:spPr>
          <a:xfrm>
            <a:off x="6452679" y="1654193"/>
            <a:ext cx="5166993" cy="2592914"/>
          </a:xfrm>
          <a:prstGeom prst="rect">
            <a:avLst/>
          </a:prstGeom>
        </p:spPr>
      </p:pic>
      <p:sp>
        <p:nvSpPr>
          <p:cNvPr id="5" name="文本框 4">
            <a:extLst>
              <a:ext uri="{FF2B5EF4-FFF2-40B4-BE49-F238E27FC236}">
                <a16:creationId xmlns:a16="http://schemas.microsoft.com/office/drawing/2014/main" id="{A0244461-26CD-5EB0-B26A-9845EC087136}"/>
              </a:ext>
            </a:extLst>
          </p:cNvPr>
          <p:cNvSpPr txBox="1"/>
          <p:nvPr/>
        </p:nvSpPr>
        <p:spPr>
          <a:xfrm>
            <a:off x="415047" y="584951"/>
            <a:ext cx="5994266" cy="584775"/>
          </a:xfrm>
          <a:prstGeom prst="rect">
            <a:avLst/>
          </a:prstGeom>
          <a:noFill/>
        </p:spPr>
        <p:txBody>
          <a:bodyPr wrap="square">
            <a:spAutoFit/>
          </a:bodyPr>
          <a:lstStyle/>
          <a:p>
            <a:r>
              <a:rPr lang="zh-CN" altLang="en-US" sz="3200" b="0" i="0" dirty="0">
                <a:effectLst/>
                <a:highlight>
                  <a:srgbClr val="FFFF00"/>
                </a:highlight>
                <a:latin typeface="Arial" panose="020B0604020202020204" pitchFamily="34" charset="0"/>
              </a:rPr>
              <a:t>过程控制的发展概况</a:t>
            </a:r>
            <a:endParaRPr lang="zh-CN" altLang="en-US" sz="3200" dirty="0">
              <a:highlight>
                <a:srgbClr val="FFFF00"/>
              </a:highlight>
            </a:endParaRPr>
          </a:p>
        </p:txBody>
      </p:sp>
      <p:sp>
        <p:nvSpPr>
          <p:cNvPr id="7" name="文本框 6">
            <a:extLst>
              <a:ext uri="{FF2B5EF4-FFF2-40B4-BE49-F238E27FC236}">
                <a16:creationId xmlns:a16="http://schemas.microsoft.com/office/drawing/2014/main" id="{6AAF9327-8C39-1933-2F54-85507612B158}"/>
              </a:ext>
            </a:extLst>
          </p:cNvPr>
          <p:cNvSpPr txBox="1"/>
          <p:nvPr/>
        </p:nvSpPr>
        <p:spPr>
          <a:xfrm>
            <a:off x="453957" y="1423641"/>
            <a:ext cx="6096000" cy="369332"/>
          </a:xfrm>
          <a:prstGeom prst="rect">
            <a:avLst/>
          </a:prstGeom>
          <a:noFill/>
        </p:spPr>
        <p:txBody>
          <a:bodyPr wrap="square">
            <a:spAutoFit/>
          </a:bodyPr>
          <a:lstStyle/>
          <a:p>
            <a:r>
              <a:rPr lang="en-US" altLang="zh-CN" b="0" i="0" dirty="0">
                <a:effectLst/>
                <a:latin typeface="Arial" panose="020B0604020202020204" pitchFamily="34" charset="0"/>
              </a:rPr>
              <a:t>1</a:t>
            </a:r>
            <a:r>
              <a:rPr lang="zh-CN" altLang="en-US" b="0" i="0" dirty="0">
                <a:effectLst/>
                <a:latin typeface="Arial" panose="020B0604020202020204" pitchFamily="34" charset="0"/>
              </a:rPr>
              <a:t>．局部自动化阶段 （</a:t>
            </a:r>
            <a:r>
              <a:rPr lang="en-US" altLang="zh-CN" b="0" i="0" dirty="0">
                <a:effectLst/>
                <a:latin typeface="Arial" panose="020B0604020202020204" pitchFamily="34" charset="0"/>
              </a:rPr>
              <a:t>20</a:t>
            </a:r>
            <a:r>
              <a:rPr lang="zh-CN" altLang="en-US" b="0" i="0" dirty="0">
                <a:effectLst/>
                <a:latin typeface="Arial" panose="020B0604020202020204" pitchFamily="34" charset="0"/>
              </a:rPr>
              <a:t>世纪 </a:t>
            </a:r>
            <a:r>
              <a:rPr lang="en-US" altLang="zh-CN" b="0" i="0" dirty="0">
                <a:effectLst/>
                <a:latin typeface="Arial" panose="020B0604020202020204" pitchFamily="34" charset="0"/>
              </a:rPr>
              <a:t>50</a:t>
            </a:r>
            <a:r>
              <a:rPr lang="zh-CN" altLang="en-US" b="0" i="0" dirty="0">
                <a:effectLst/>
                <a:latin typeface="Arial" panose="020B0604020202020204" pitchFamily="34" charset="0"/>
              </a:rPr>
              <a:t>～</a:t>
            </a:r>
            <a:r>
              <a:rPr lang="en-US" altLang="zh-CN" b="0" i="0" dirty="0">
                <a:effectLst/>
                <a:latin typeface="Arial" panose="020B0604020202020204" pitchFamily="34" charset="0"/>
              </a:rPr>
              <a:t>60</a:t>
            </a:r>
            <a:r>
              <a:rPr lang="zh-CN" altLang="en-US" b="0" i="0" dirty="0">
                <a:effectLst/>
                <a:latin typeface="Arial" panose="020B0604020202020204" pitchFamily="34" charset="0"/>
              </a:rPr>
              <a:t>年代）</a:t>
            </a:r>
            <a:endParaRPr lang="zh-CN" altLang="en-US" dirty="0"/>
          </a:p>
        </p:txBody>
      </p:sp>
      <p:sp>
        <p:nvSpPr>
          <p:cNvPr id="9" name="文本框 8">
            <a:extLst>
              <a:ext uri="{FF2B5EF4-FFF2-40B4-BE49-F238E27FC236}">
                <a16:creationId xmlns:a16="http://schemas.microsoft.com/office/drawing/2014/main" id="{38914C63-AE1E-6D74-14FE-C08414AE00E4}"/>
              </a:ext>
            </a:extLst>
          </p:cNvPr>
          <p:cNvSpPr txBox="1"/>
          <p:nvPr/>
        </p:nvSpPr>
        <p:spPr>
          <a:xfrm>
            <a:off x="1167317" y="1769890"/>
            <a:ext cx="3456564" cy="646331"/>
          </a:xfrm>
          <a:prstGeom prst="rect">
            <a:avLst/>
          </a:prstGeom>
          <a:noFill/>
        </p:spPr>
        <p:txBody>
          <a:bodyPr wrap="square">
            <a:spAutoFit/>
          </a:bodyPr>
          <a:lstStyle/>
          <a:p>
            <a:pPr algn="l"/>
            <a:r>
              <a:rPr lang="zh-CN" altLang="en-US" b="0" i="0" dirty="0">
                <a:solidFill>
                  <a:srgbClr val="000000"/>
                </a:solidFill>
                <a:effectLst/>
                <a:latin typeface="Arial" panose="020B0604020202020204" pitchFamily="34" charset="0"/>
              </a:rPr>
              <a:t>适用于小规模、局部过程控制。</a:t>
            </a:r>
            <a:br>
              <a:rPr lang="zh-CN" altLang="en-US" dirty="0"/>
            </a:br>
            <a:endParaRPr lang="zh-CN" altLang="en-US" dirty="0"/>
          </a:p>
        </p:txBody>
      </p:sp>
      <p:sp>
        <p:nvSpPr>
          <p:cNvPr id="11" name="文本框 10">
            <a:extLst>
              <a:ext uri="{FF2B5EF4-FFF2-40B4-BE49-F238E27FC236}">
                <a16:creationId xmlns:a16="http://schemas.microsoft.com/office/drawing/2014/main" id="{A01611C9-BA43-57D3-7CA3-CC06AA1DBF90}"/>
              </a:ext>
            </a:extLst>
          </p:cNvPr>
          <p:cNvSpPr txBox="1"/>
          <p:nvPr/>
        </p:nvSpPr>
        <p:spPr>
          <a:xfrm>
            <a:off x="453957" y="2162305"/>
            <a:ext cx="6096000" cy="369332"/>
          </a:xfrm>
          <a:prstGeom prst="rect">
            <a:avLst/>
          </a:prstGeom>
          <a:noFill/>
        </p:spPr>
        <p:txBody>
          <a:bodyPr wrap="square">
            <a:spAutoFit/>
          </a:bodyPr>
          <a:lstStyle/>
          <a:p>
            <a:r>
              <a:rPr lang="en-US" altLang="zh-CN" b="0" i="0" dirty="0">
                <a:effectLst/>
                <a:latin typeface="Arial" panose="020B0604020202020204" pitchFamily="34" charset="0"/>
              </a:rPr>
              <a:t>2</a:t>
            </a:r>
            <a:r>
              <a:rPr lang="zh-CN" altLang="en-US" b="0" i="0" dirty="0">
                <a:effectLst/>
                <a:latin typeface="Arial" panose="020B0604020202020204" pitchFamily="34" charset="0"/>
              </a:rPr>
              <a:t>．模拟单元仪表控制阶段（</a:t>
            </a:r>
            <a:r>
              <a:rPr lang="en-US" altLang="zh-CN" b="0" i="0" dirty="0">
                <a:effectLst/>
                <a:latin typeface="Arial" panose="020B0604020202020204" pitchFamily="34" charset="0"/>
              </a:rPr>
              <a:t>20</a:t>
            </a:r>
            <a:r>
              <a:rPr lang="zh-CN" altLang="en-US" b="0" i="0" dirty="0">
                <a:effectLst/>
                <a:latin typeface="Arial" panose="020B0604020202020204" pitchFamily="34" charset="0"/>
              </a:rPr>
              <a:t>世纪</a:t>
            </a:r>
            <a:r>
              <a:rPr lang="en-US" altLang="zh-CN" b="0" i="0" dirty="0">
                <a:effectLst/>
                <a:latin typeface="Arial" panose="020B0604020202020204" pitchFamily="34" charset="0"/>
              </a:rPr>
              <a:t>60</a:t>
            </a:r>
            <a:r>
              <a:rPr lang="zh-CN" altLang="en-US" b="0" i="0" dirty="0">
                <a:effectLst/>
                <a:latin typeface="Arial" panose="020B0604020202020204" pitchFamily="34" charset="0"/>
              </a:rPr>
              <a:t>～</a:t>
            </a:r>
            <a:r>
              <a:rPr lang="en-US" altLang="zh-CN" b="0" i="0" dirty="0">
                <a:effectLst/>
                <a:latin typeface="Arial" panose="020B0604020202020204" pitchFamily="34" charset="0"/>
              </a:rPr>
              <a:t>70</a:t>
            </a:r>
            <a:r>
              <a:rPr lang="zh-CN" altLang="en-US" b="0" i="0" dirty="0">
                <a:effectLst/>
                <a:latin typeface="Arial" panose="020B0604020202020204" pitchFamily="34" charset="0"/>
              </a:rPr>
              <a:t>年代）</a:t>
            </a:r>
            <a:endParaRPr lang="zh-CN" altLang="en-US" dirty="0"/>
          </a:p>
        </p:txBody>
      </p:sp>
      <p:sp>
        <p:nvSpPr>
          <p:cNvPr id="13" name="文本框 12">
            <a:extLst>
              <a:ext uri="{FF2B5EF4-FFF2-40B4-BE49-F238E27FC236}">
                <a16:creationId xmlns:a16="http://schemas.microsoft.com/office/drawing/2014/main" id="{F0565899-5D19-EB8E-A2D7-DB1343C359B6}"/>
              </a:ext>
            </a:extLst>
          </p:cNvPr>
          <p:cNvSpPr txBox="1"/>
          <p:nvPr/>
        </p:nvSpPr>
        <p:spPr>
          <a:xfrm>
            <a:off x="1167317" y="2485470"/>
            <a:ext cx="4572002" cy="646331"/>
          </a:xfrm>
          <a:prstGeom prst="rect">
            <a:avLst/>
          </a:prstGeom>
          <a:noFill/>
        </p:spPr>
        <p:txBody>
          <a:bodyPr wrap="square">
            <a:spAutoFit/>
          </a:bodyPr>
          <a:lstStyle/>
          <a:p>
            <a:r>
              <a:rPr lang="zh-CN" altLang="en-US" b="0" i="0" dirty="0">
                <a:effectLst/>
                <a:latin typeface="Arial" panose="020B0604020202020204" pitchFamily="34" charset="0"/>
              </a:rPr>
              <a:t>控制仪表集中在控制室，适用于生产规模较大的多回路控制系统。</a:t>
            </a:r>
            <a:endParaRPr lang="zh-CN" altLang="en-US" dirty="0"/>
          </a:p>
        </p:txBody>
      </p:sp>
      <p:sp>
        <p:nvSpPr>
          <p:cNvPr id="15" name="文本框 14">
            <a:extLst>
              <a:ext uri="{FF2B5EF4-FFF2-40B4-BE49-F238E27FC236}">
                <a16:creationId xmlns:a16="http://schemas.microsoft.com/office/drawing/2014/main" id="{F68B30CA-BE8C-39AF-F4AD-393D83285718}"/>
              </a:ext>
            </a:extLst>
          </p:cNvPr>
          <p:cNvSpPr txBox="1"/>
          <p:nvPr/>
        </p:nvSpPr>
        <p:spPr>
          <a:xfrm>
            <a:off x="453957" y="3187854"/>
            <a:ext cx="5998722" cy="1200329"/>
          </a:xfrm>
          <a:prstGeom prst="rect">
            <a:avLst/>
          </a:prstGeom>
          <a:noFill/>
        </p:spPr>
        <p:txBody>
          <a:bodyPr wrap="square">
            <a:spAutoFit/>
          </a:bodyPr>
          <a:lstStyle/>
          <a:p>
            <a:r>
              <a:rPr lang="en-US" altLang="zh-CN" dirty="0">
                <a:effectLst/>
                <a:latin typeface="Arial" panose="020B0604020202020204" pitchFamily="34" charset="0"/>
              </a:rPr>
              <a:t>3</a:t>
            </a:r>
            <a:r>
              <a:rPr lang="zh-CN" altLang="en-US" dirty="0">
                <a:effectLst/>
                <a:latin typeface="Arial" panose="020B0604020202020204" pitchFamily="34" charset="0"/>
              </a:rPr>
              <a:t>．集散控制阶段（</a:t>
            </a:r>
            <a:r>
              <a:rPr lang="en-US" altLang="zh-CN" dirty="0">
                <a:effectLst/>
                <a:latin typeface="Arial" panose="020B0604020202020204" pitchFamily="34" charset="0"/>
              </a:rPr>
              <a:t>20</a:t>
            </a:r>
            <a:r>
              <a:rPr lang="zh-CN" altLang="en-US" dirty="0">
                <a:effectLst/>
                <a:latin typeface="Arial" panose="020B0604020202020204" pitchFamily="34" charset="0"/>
              </a:rPr>
              <a:t>世纪</a:t>
            </a:r>
            <a:r>
              <a:rPr lang="en-US" altLang="zh-CN" dirty="0">
                <a:effectLst/>
                <a:latin typeface="Arial" panose="020B0604020202020204" pitchFamily="34" charset="0"/>
              </a:rPr>
              <a:t>70</a:t>
            </a:r>
            <a:r>
              <a:rPr lang="zh-CN" altLang="en-US" b="0" i="0" dirty="0">
                <a:effectLst/>
                <a:latin typeface="Arial" panose="020B0604020202020204" pitchFamily="34" charset="0"/>
              </a:rPr>
              <a:t>年代中期至今）</a:t>
            </a:r>
            <a:br>
              <a:rPr lang="zh-CN" altLang="en-US" dirty="0">
                <a:effectLst/>
              </a:rPr>
            </a:br>
            <a:r>
              <a:rPr lang="en-US" altLang="zh-CN" dirty="0"/>
              <a:t>            </a:t>
            </a:r>
            <a:r>
              <a:rPr lang="en-US" altLang="zh-CN" dirty="0">
                <a:effectLst/>
              </a:rPr>
              <a:t>80</a:t>
            </a:r>
            <a:r>
              <a:rPr lang="zh-CN" altLang="en-US" dirty="0">
                <a:effectLst/>
              </a:rPr>
              <a:t>年代初，</a:t>
            </a:r>
            <a:r>
              <a:rPr lang="zh-CN" altLang="en-US" b="0" i="0" dirty="0">
                <a:effectLst/>
                <a:latin typeface="Arial" panose="020B0604020202020204" pitchFamily="34" charset="0"/>
              </a:rPr>
              <a:t>出现了内装</a:t>
            </a:r>
            <a:r>
              <a:rPr lang="en-US" altLang="zh-CN" b="0" i="0" dirty="0">
                <a:effectLst/>
                <a:latin typeface="Arial" panose="020B0604020202020204" pitchFamily="34" charset="0"/>
              </a:rPr>
              <a:t>CPU</a:t>
            </a:r>
            <a:r>
              <a:rPr lang="zh-CN" altLang="en-US" b="0" i="0" dirty="0">
                <a:effectLst/>
                <a:latin typeface="Arial" panose="020B0604020202020204" pitchFamily="34" charset="0"/>
              </a:rPr>
              <a:t>的数字控制仪表。</a:t>
            </a:r>
            <a:endParaRPr lang="en-US" altLang="zh-CN" b="0" i="0" dirty="0">
              <a:effectLst/>
              <a:latin typeface="Arial" panose="020B0604020202020204" pitchFamily="34" charset="0"/>
            </a:endParaRPr>
          </a:p>
          <a:p>
            <a:r>
              <a:rPr lang="en-US" altLang="zh-CN" dirty="0">
                <a:latin typeface="Arial" panose="020B0604020202020204" pitchFamily="34" charset="0"/>
              </a:rPr>
              <a:t>          </a:t>
            </a:r>
            <a:r>
              <a:rPr lang="zh-CN" altLang="en-US" b="0" i="0" dirty="0">
                <a:effectLst/>
                <a:latin typeface="Arial" panose="020B0604020202020204" pitchFamily="34" charset="0"/>
              </a:rPr>
              <a:t>开发了集中、分散相结合的集散型控制系统</a:t>
            </a:r>
            <a:r>
              <a:rPr lang="en-US" altLang="zh-CN" b="0" i="0" dirty="0">
                <a:effectLst/>
                <a:latin typeface="Arial" panose="020B0604020202020204" pitchFamily="34" charset="0"/>
              </a:rPr>
              <a:t>DCS</a:t>
            </a:r>
            <a:r>
              <a:rPr lang="zh-CN" altLang="en-US" b="0" i="0" dirty="0">
                <a:effectLst/>
                <a:latin typeface="Arial" panose="020B0604020202020204" pitchFamily="34" charset="0"/>
              </a:rPr>
              <a:t>。</a:t>
            </a:r>
            <a:endParaRPr lang="en-US" altLang="zh-CN" b="0" i="0" dirty="0">
              <a:effectLst/>
              <a:latin typeface="Arial" panose="020B0604020202020204" pitchFamily="34" charset="0"/>
            </a:endParaRPr>
          </a:p>
          <a:p>
            <a:r>
              <a:rPr lang="en-US" altLang="zh-CN" dirty="0"/>
              <a:t>	</a:t>
            </a:r>
            <a:endParaRPr lang="zh-CN" altLang="en-US" dirty="0"/>
          </a:p>
        </p:txBody>
      </p:sp>
      <p:sp>
        <p:nvSpPr>
          <p:cNvPr id="24" name="文本框 23">
            <a:extLst>
              <a:ext uri="{FF2B5EF4-FFF2-40B4-BE49-F238E27FC236}">
                <a16:creationId xmlns:a16="http://schemas.microsoft.com/office/drawing/2014/main" id="{8C8EB100-4535-F115-0C88-0F99CD694A61}"/>
              </a:ext>
            </a:extLst>
          </p:cNvPr>
          <p:cNvSpPr txBox="1"/>
          <p:nvPr/>
        </p:nvSpPr>
        <p:spPr>
          <a:xfrm>
            <a:off x="6409313" y="661755"/>
            <a:ext cx="5994266" cy="584775"/>
          </a:xfrm>
          <a:prstGeom prst="rect">
            <a:avLst/>
          </a:prstGeom>
          <a:noFill/>
        </p:spPr>
        <p:txBody>
          <a:bodyPr wrap="square">
            <a:spAutoFit/>
          </a:bodyPr>
          <a:lstStyle/>
          <a:p>
            <a:r>
              <a:rPr lang="zh-CN" altLang="en-US" sz="3200" b="0" i="0" dirty="0">
                <a:effectLst/>
                <a:highlight>
                  <a:srgbClr val="FFFF00"/>
                </a:highlight>
                <a:latin typeface="Arial" panose="020B0604020202020204" pitchFamily="34" charset="0"/>
              </a:rPr>
              <a:t>过程控制系统的特点</a:t>
            </a:r>
            <a:endParaRPr lang="zh-CN" altLang="en-US" sz="3200" dirty="0">
              <a:highlight>
                <a:srgbClr val="FFFF00"/>
              </a:highlight>
            </a:endParaRPr>
          </a:p>
        </p:txBody>
      </p:sp>
    </p:spTree>
    <p:extLst>
      <p:ext uri="{BB962C8B-B14F-4D97-AF65-F5344CB8AC3E}">
        <p14:creationId xmlns:p14="http://schemas.microsoft.com/office/powerpoint/2010/main" val="49267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3951894-9300-B869-0209-CCF020FBB139}"/>
              </a:ext>
            </a:extLst>
          </p:cNvPr>
          <p:cNvSpPr txBox="1"/>
          <p:nvPr/>
        </p:nvSpPr>
        <p:spPr>
          <a:xfrm>
            <a:off x="558792" y="447472"/>
            <a:ext cx="4960034" cy="707886"/>
          </a:xfrm>
          <a:prstGeom prst="rect">
            <a:avLst/>
          </a:prstGeom>
          <a:noFill/>
        </p:spPr>
        <p:txBody>
          <a:bodyPr wrap="square" rtlCol="0">
            <a:spAutoFit/>
          </a:bodyPr>
          <a:lstStyle/>
          <a:p>
            <a:r>
              <a:rPr lang="zh-CN" altLang="en-US" sz="4000" dirty="0">
                <a:solidFill>
                  <a:srgbClr val="FF0000"/>
                </a:solidFill>
                <a:highlight>
                  <a:srgbClr val="FFFF00"/>
                </a:highlight>
              </a:rPr>
              <a:t>第五章  数学模型</a:t>
            </a:r>
          </a:p>
        </p:txBody>
      </p:sp>
      <p:sp>
        <p:nvSpPr>
          <p:cNvPr id="5" name="左大括号 4">
            <a:extLst>
              <a:ext uri="{FF2B5EF4-FFF2-40B4-BE49-F238E27FC236}">
                <a16:creationId xmlns:a16="http://schemas.microsoft.com/office/drawing/2014/main" id="{17A199C9-0486-98BF-615C-03C7BEB63CC7}"/>
              </a:ext>
            </a:extLst>
          </p:cNvPr>
          <p:cNvSpPr/>
          <p:nvPr/>
        </p:nvSpPr>
        <p:spPr>
          <a:xfrm>
            <a:off x="693906" y="1459149"/>
            <a:ext cx="435576" cy="470170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CADB27B-ED5D-501F-5CC5-334F4935AC84}"/>
              </a:ext>
            </a:extLst>
          </p:cNvPr>
          <p:cNvSpPr txBox="1"/>
          <p:nvPr/>
        </p:nvSpPr>
        <p:spPr>
          <a:xfrm>
            <a:off x="1194333" y="2217749"/>
            <a:ext cx="2281684" cy="461665"/>
          </a:xfrm>
          <a:prstGeom prst="rect">
            <a:avLst/>
          </a:prstGeom>
          <a:noFill/>
        </p:spPr>
        <p:txBody>
          <a:bodyPr wrap="square">
            <a:spAutoFit/>
          </a:bodyPr>
          <a:lstStyle/>
          <a:p>
            <a:r>
              <a:rPr lang="zh-CN" altLang="en-US" sz="2400" b="0" i="0" dirty="0">
                <a:effectLst/>
                <a:latin typeface="Times New Roman" panose="02020603050405020304" pitchFamily="18" charset="0"/>
              </a:rPr>
              <a:t>机理法</a:t>
            </a:r>
            <a:endParaRPr lang="zh-CN" altLang="en-US" sz="2400" dirty="0"/>
          </a:p>
        </p:txBody>
      </p:sp>
      <p:sp>
        <p:nvSpPr>
          <p:cNvPr id="7" name="文本框 6">
            <a:extLst>
              <a:ext uri="{FF2B5EF4-FFF2-40B4-BE49-F238E27FC236}">
                <a16:creationId xmlns:a16="http://schemas.microsoft.com/office/drawing/2014/main" id="{5CA0FBA3-9397-7630-0C98-2610FB2B010C}"/>
              </a:ext>
            </a:extLst>
          </p:cNvPr>
          <p:cNvSpPr txBox="1"/>
          <p:nvPr/>
        </p:nvSpPr>
        <p:spPr>
          <a:xfrm>
            <a:off x="1252161" y="4154825"/>
            <a:ext cx="5583141" cy="1569660"/>
          </a:xfrm>
          <a:prstGeom prst="rect">
            <a:avLst/>
          </a:prstGeom>
          <a:noFill/>
        </p:spPr>
        <p:txBody>
          <a:bodyPr wrap="square">
            <a:spAutoFit/>
          </a:bodyPr>
          <a:lstStyle/>
          <a:p>
            <a:r>
              <a:rPr lang="zh-CN" altLang="en-US" sz="2400" b="0" i="0" dirty="0">
                <a:effectLst/>
                <a:latin typeface="Times New Roman" panose="02020603050405020304" pitchFamily="18" charset="0"/>
              </a:rPr>
              <a:t>测试法</a:t>
            </a:r>
            <a:r>
              <a:rPr lang="zh-CN" altLang="en-US" sz="2400" dirty="0">
                <a:latin typeface="Times New Roman" panose="02020603050405020304" pitchFamily="18" charset="0"/>
              </a:rPr>
              <a:t>：通过实验测试来辨识。</a:t>
            </a:r>
            <a:endParaRPr lang="en-US" altLang="zh-CN" sz="2400" b="0" i="0" dirty="0">
              <a:effectLst/>
              <a:latin typeface="Times New Roman" panose="02020603050405020304" pitchFamily="18" charset="0"/>
            </a:endParaRPr>
          </a:p>
          <a:p>
            <a:endParaRPr lang="en-US" altLang="zh-CN" sz="2400" dirty="0">
              <a:latin typeface="Times New Roman" panose="02020603050405020304" pitchFamily="18" charset="0"/>
            </a:endParaRPr>
          </a:p>
          <a:p>
            <a:endParaRPr lang="en-US" altLang="zh-CN" sz="2400" dirty="0">
              <a:latin typeface="Times New Roman" panose="02020603050405020304" pitchFamily="18" charset="0"/>
            </a:endParaRPr>
          </a:p>
          <a:p>
            <a:r>
              <a:rPr lang="zh-CN" altLang="en-US" sz="2400" dirty="0">
                <a:latin typeface="Times New Roman" panose="02020603050405020304" pitchFamily="18" charset="0"/>
              </a:rPr>
              <a:t>混合法：机理法</a:t>
            </a:r>
            <a:r>
              <a:rPr lang="en-US" altLang="zh-CN" sz="2400" dirty="0">
                <a:latin typeface="Times New Roman" panose="02020603050405020304" pitchFamily="18" charset="0"/>
              </a:rPr>
              <a:t>+</a:t>
            </a:r>
            <a:r>
              <a:rPr lang="zh-CN" altLang="en-US" sz="2400" dirty="0">
                <a:latin typeface="Times New Roman" panose="02020603050405020304" pitchFamily="18" charset="0"/>
              </a:rPr>
              <a:t>测试法</a:t>
            </a:r>
            <a:endParaRPr lang="zh-CN" altLang="en-US" sz="2400" dirty="0"/>
          </a:p>
        </p:txBody>
      </p:sp>
      <p:sp>
        <p:nvSpPr>
          <p:cNvPr id="8" name="左大括号 7">
            <a:extLst>
              <a:ext uri="{FF2B5EF4-FFF2-40B4-BE49-F238E27FC236}">
                <a16:creationId xmlns:a16="http://schemas.microsoft.com/office/drawing/2014/main" id="{826665D4-2990-7C7B-7B06-821A5DC405B6}"/>
              </a:ext>
            </a:extLst>
          </p:cNvPr>
          <p:cNvSpPr/>
          <p:nvPr/>
        </p:nvSpPr>
        <p:spPr>
          <a:xfrm>
            <a:off x="2360578" y="1459149"/>
            <a:ext cx="479898" cy="202143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B995B4C-C620-AAFC-3234-706FDF8543E1}"/>
              </a:ext>
            </a:extLst>
          </p:cNvPr>
          <p:cNvSpPr txBox="1"/>
          <p:nvPr/>
        </p:nvSpPr>
        <p:spPr>
          <a:xfrm>
            <a:off x="2840476" y="1567296"/>
            <a:ext cx="4377448" cy="400110"/>
          </a:xfrm>
          <a:prstGeom prst="rect">
            <a:avLst/>
          </a:prstGeom>
          <a:noFill/>
        </p:spPr>
        <p:txBody>
          <a:bodyPr wrap="square" rtlCol="0">
            <a:spAutoFit/>
          </a:bodyPr>
          <a:lstStyle/>
          <a:p>
            <a:r>
              <a:rPr lang="zh-CN" altLang="en-US" sz="2000" dirty="0"/>
              <a:t>单容</a:t>
            </a:r>
          </a:p>
        </p:txBody>
      </p:sp>
      <p:sp>
        <p:nvSpPr>
          <p:cNvPr id="10" name="文本框 9">
            <a:extLst>
              <a:ext uri="{FF2B5EF4-FFF2-40B4-BE49-F238E27FC236}">
                <a16:creationId xmlns:a16="http://schemas.microsoft.com/office/drawing/2014/main" id="{C3206426-ECD2-AAF4-23B1-EB2C6BB35C5E}"/>
              </a:ext>
            </a:extLst>
          </p:cNvPr>
          <p:cNvSpPr txBox="1"/>
          <p:nvPr/>
        </p:nvSpPr>
        <p:spPr>
          <a:xfrm>
            <a:off x="2840476" y="2960535"/>
            <a:ext cx="4377448" cy="400110"/>
          </a:xfrm>
          <a:prstGeom prst="rect">
            <a:avLst/>
          </a:prstGeom>
          <a:noFill/>
        </p:spPr>
        <p:txBody>
          <a:bodyPr wrap="square" rtlCol="0">
            <a:spAutoFit/>
          </a:bodyPr>
          <a:lstStyle/>
          <a:p>
            <a:r>
              <a:rPr lang="zh-CN" altLang="en-US" sz="2000" dirty="0"/>
              <a:t>多容</a:t>
            </a:r>
          </a:p>
        </p:txBody>
      </p:sp>
      <p:sp>
        <p:nvSpPr>
          <p:cNvPr id="13" name="文本框 12">
            <a:extLst>
              <a:ext uri="{FF2B5EF4-FFF2-40B4-BE49-F238E27FC236}">
                <a16:creationId xmlns:a16="http://schemas.microsoft.com/office/drawing/2014/main" id="{EC8D86F3-76CF-20E9-A26C-EFC906B324BD}"/>
              </a:ext>
            </a:extLst>
          </p:cNvPr>
          <p:cNvSpPr txBox="1"/>
          <p:nvPr/>
        </p:nvSpPr>
        <p:spPr>
          <a:xfrm>
            <a:off x="5784715" y="1373839"/>
            <a:ext cx="5071354" cy="1754326"/>
          </a:xfrm>
          <a:prstGeom prst="rect">
            <a:avLst/>
          </a:prstGeom>
          <a:noFill/>
        </p:spPr>
        <p:txBody>
          <a:bodyPr wrap="square" rtlCol="0">
            <a:spAutoFit/>
          </a:bodyPr>
          <a:lstStyle/>
          <a:p>
            <a:r>
              <a:rPr lang="zh-CN" altLang="en-US" dirty="0"/>
              <a:t>总的原则：尽量简单，正确可靠。</a:t>
            </a:r>
            <a:endParaRPr lang="en-US" altLang="zh-CN" dirty="0"/>
          </a:p>
          <a:p>
            <a:endParaRPr lang="en-US" altLang="zh-CN" dirty="0"/>
          </a:p>
          <a:p>
            <a:r>
              <a:rPr lang="zh-CN" altLang="en-US" b="0" i="0" dirty="0">
                <a:effectLst/>
                <a:latin typeface="Arial" panose="020B0604020202020204" pitchFamily="34" charset="0"/>
              </a:rPr>
              <a:t>最常用的是传递函数。主要采用具有纯滞后的一阶和二阶模型，带纯滞后的一阶最常用。</a:t>
            </a:r>
            <a:endParaRPr lang="en-US" altLang="zh-CN" b="0" i="0" dirty="0">
              <a:effectLst/>
              <a:latin typeface="Arial" panose="020B0604020202020204" pitchFamily="34" charset="0"/>
            </a:endParaRPr>
          </a:p>
          <a:p>
            <a:endParaRPr lang="en-US" altLang="zh-CN" dirty="0">
              <a:latin typeface="Arial" panose="020B0604020202020204" pitchFamily="34" charset="0"/>
            </a:endParaRPr>
          </a:p>
          <a:p>
            <a:endParaRPr lang="zh-CN" altLang="en-US" dirty="0"/>
          </a:p>
        </p:txBody>
      </p:sp>
    </p:spTree>
    <p:extLst>
      <p:ext uri="{BB962C8B-B14F-4D97-AF65-F5344CB8AC3E}">
        <p14:creationId xmlns:p14="http://schemas.microsoft.com/office/powerpoint/2010/main" val="1792207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40CEB22-DF45-78A2-498A-E701B69FD37D}"/>
              </a:ext>
            </a:extLst>
          </p:cNvPr>
          <p:cNvSpPr txBox="1"/>
          <p:nvPr/>
        </p:nvSpPr>
        <p:spPr>
          <a:xfrm>
            <a:off x="377209" y="483299"/>
            <a:ext cx="4713599"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机理法</a:t>
            </a:r>
            <a:endParaRPr lang="zh-CN" altLang="en-US" sz="2400" dirty="0">
              <a:highlight>
                <a:srgbClr val="FFFF00"/>
              </a:highlight>
            </a:endParaRPr>
          </a:p>
        </p:txBody>
      </p:sp>
      <p:sp>
        <p:nvSpPr>
          <p:cNvPr id="3" name="文本框 2">
            <a:extLst>
              <a:ext uri="{FF2B5EF4-FFF2-40B4-BE49-F238E27FC236}">
                <a16:creationId xmlns:a16="http://schemas.microsoft.com/office/drawing/2014/main" id="{7F81A9C8-3F3B-1B8B-0640-26A69CE5A76B}"/>
              </a:ext>
            </a:extLst>
          </p:cNvPr>
          <p:cNvSpPr txBox="1"/>
          <p:nvPr/>
        </p:nvSpPr>
        <p:spPr>
          <a:xfrm>
            <a:off x="377209" y="1025030"/>
            <a:ext cx="5071354" cy="2308324"/>
          </a:xfrm>
          <a:prstGeom prst="rect">
            <a:avLst/>
          </a:prstGeom>
          <a:noFill/>
        </p:spPr>
        <p:txBody>
          <a:bodyPr wrap="square" rtlCol="0">
            <a:spAutoFit/>
          </a:bodyPr>
          <a:lstStyle/>
          <a:p>
            <a:r>
              <a:rPr lang="zh-CN" altLang="en-US" sz="2000" dirty="0">
                <a:latin typeface="Arial" panose="020B0604020202020204" pitchFamily="34" charset="0"/>
              </a:rPr>
              <a:t>基础：物质和能量平衡关系。</a:t>
            </a:r>
            <a:endParaRPr lang="en-US" altLang="zh-CN" sz="2000" dirty="0">
              <a:latin typeface="Arial" panose="020B0604020202020204" pitchFamily="34" charset="0"/>
            </a:endParaRPr>
          </a:p>
          <a:p>
            <a:r>
              <a:rPr lang="zh-CN" altLang="en-US" sz="2000" dirty="0">
                <a:latin typeface="Arial" panose="020B0604020202020204" pitchFamily="34" charset="0"/>
              </a:rPr>
              <a:t>即：</a:t>
            </a:r>
            <a:r>
              <a:rPr lang="zh-CN" altLang="en-US" sz="2000" b="0" i="0" dirty="0">
                <a:effectLst/>
                <a:latin typeface="Arial" panose="020B0604020202020204" pitchFamily="34" charset="0"/>
              </a:rPr>
              <a:t>单位时间内物质</a:t>
            </a:r>
            <a:r>
              <a:rPr lang="en-US" altLang="zh-CN" sz="2000" b="0" i="0" dirty="0">
                <a:effectLst/>
                <a:latin typeface="Arial" panose="020B0604020202020204" pitchFamily="34" charset="0"/>
              </a:rPr>
              <a:t>/</a:t>
            </a:r>
            <a:r>
              <a:rPr lang="zh-CN" altLang="en-US" sz="2000" b="0" i="0" dirty="0">
                <a:effectLst/>
                <a:latin typeface="Arial" panose="020B0604020202020204" pitchFamily="34" charset="0"/>
              </a:rPr>
              <a:t>能量流入量－流出量＝被控过程内部的存储量的</a:t>
            </a:r>
            <a:r>
              <a:rPr lang="zh-CN" altLang="en-US" sz="2000" b="0" i="0" dirty="0">
                <a:solidFill>
                  <a:srgbClr val="FF0000"/>
                </a:solidFill>
                <a:effectLst/>
                <a:latin typeface="Arial" panose="020B0604020202020204" pitchFamily="34" charset="0"/>
              </a:rPr>
              <a:t>变化率</a:t>
            </a:r>
            <a:r>
              <a:rPr lang="zh-CN" altLang="en-US" sz="2000" b="0" i="0" dirty="0">
                <a:effectLst/>
                <a:latin typeface="Arial" panose="020B0604020202020204" pitchFamily="34" charset="0"/>
              </a:rPr>
              <a:t>。</a:t>
            </a:r>
            <a:endParaRPr lang="en-US" altLang="zh-CN" sz="2000" dirty="0">
              <a:latin typeface="Arial" panose="020B0604020202020204" pitchFamily="34" charset="0"/>
            </a:endParaRPr>
          </a:p>
          <a:p>
            <a:endParaRPr lang="en-US" altLang="zh-CN" sz="2000" dirty="0">
              <a:latin typeface="Arial" panose="020B0604020202020204" pitchFamily="34" charset="0"/>
            </a:endParaRPr>
          </a:p>
          <a:p>
            <a:r>
              <a:rPr lang="zh-CN" altLang="en-US" sz="2400" dirty="0">
                <a:highlight>
                  <a:srgbClr val="FFFF00"/>
                </a:highlight>
              </a:rPr>
              <a:t>单容：</a:t>
            </a:r>
            <a:endParaRPr lang="en-US" altLang="zh-CN" sz="2400" dirty="0">
              <a:highlight>
                <a:srgbClr val="FFFF00"/>
              </a:highlight>
            </a:endParaRPr>
          </a:p>
          <a:p>
            <a:r>
              <a:rPr lang="zh-CN" altLang="en-US" sz="2000" dirty="0"/>
              <a:t>传函可以用一阶微分方程描述。</a:t>
            </a:r>
            <a:endParaRPr lang="en-US" altLang="zh-CN" sz="2000" dirty="0"/>
          </a:p>
          <a:p>
            <a:endParaRPr lang="zh-CN" altLang="en-US" sz="2000" dirty="0"/>
          </a:p>
        </p:txBody>
      </p:sp>
      <p:pic>
        <p:nvPicPr>
          <p:cNvPr id="5" name="图片 4">
            <a:extLst>
              <a:ext uri="{FF2B5EF4-FFF2-40B4-BE49-F238E27FC236}">
                <a16:creationId xmlns:a16="http://schemas.microsoft.com/office/drawing/2014/main" id="{E4A99B1B-C11D-128B-D8FC-B05FC24C7459}"/>
              </a:ext>
            </a:extLst>
          </p:cNvPr>
          <p:cNvPicPr>
            <a:picLocks noChangeAspect="1"/>
          </p:cNvPicPr>
          <p:nvPr/>
        </p:nvPicPr>
        <p:blipFill>
          <a:blip r:embed="rId2"/>
          <a:stretch>
            <a:fillRect/>
          </a:stretch>
        </p:blipFill>
        <p:spPr>
          <a:xfrm>
            <a:off x="377209" y="3045044"/>
            <a:ext cx="5639214" cy="1338655"/>
          </a:xfrm>
          <a:prstGeom prst="rect">
            <a:avLst/>
          </a:prstGeom>
        </p:spPr>
      </p:pic>
      <p:pic>
        <p:nvPicPr>
          <p:cNvPr id="7" name="图片 6">
            <a:extLst>
              <a:ext uri="{FF2B5EF4-FFF2-40B4-BE49-F238E27FC236}">
                <a16:creationId xmlns:a16="http://schemas.microsoft.com/office/drawing/2014/main" id="{E184EE44-05F1-C21C-4EC3-D870CC23C5B7}"/>
              </a:ext>
            </a:extLst>
          </p:cNvPr>
          <p:cNvPicPr>
            <a:picLocks noChangeAspect="1"/>
          </p:cNvPicPr>
          <p:nvPr/>
        </p:nvPicPr>
        <p:blipFill>
          <a:blip r:embed="rId3"/>
          <a:stretch>
            <a:fillRect/>
          </a:stretch>
        </p:blipFill>
        <p:spPr>
          <a:xfrm>
            <a:off x="377209" y="4383699"/>
            <a:ext cx="5639214" cy="2496212"/>
          </a:xfrm>
          <a:prstGeom prst="rect">
            <a:avLst/>
          </a:prstGeom>
        </p:spPr>
      </p:pic>
      <p:pic>
        <p:nvPicPr>
          <p:cNvPr id="9" name="图片 8">
            <a:extLst>
              <a:ext uri="{FF2B5EF4-FFF2-40B4-BE49-F238E27FC236}">
                <a16:creationId xmlns:a16="http://schemas.microsoft.com/office/drawing/2014/main" id="{8653FF50-5E12-D505-0866-547435CB9AB0}"/>
              </a:ext>
            </a:extLst>
          </p:cNvPr>
          <p:cNvPicPr>
            <a:picLocks noChangeAspect="1"/>
          </p:cNvPicPr>
          <p:nvPr/>
        </p:nvPicPr>
        <p:blipFill>
          <a:blip r:embed="rId4"/>
          <a:stretch>
            <a:fillRect/>
          </a:stretch>
        </p:blipFill>
        <p:spPr>
          <a:xfrm>
            <a:off x="6532975" y="306661"/>
            <a:ext cx="5389143" cy="3527530"/>
          </a:xfrm>
          <a:prstGeom prst="rect">
            <a:avLst/>
          </a:prstGeom>
        </p:spPr>
      </p:pic>
      <p:pic>
        <p:nvPicPr>
          <p:cNvPr id="13" name="图片 12">
            <a:extLst>
              <a:ext uri="{FF2B5EF4-FFF2-40B4-BE49-F238E27FC236}">
                <a16:creationId xmlns:a16="http://schemas.microsoft.com/office/drawing/2014/main" id="{54BC02A6-52BA-F38E-520D-978FA3E8A760}"/>
              </a:ext>
            </a:extLst>
          </p:cNvPr>
          <p:cNvPicPr>
            <a:picLocks noChangeAspect="1"/>
          </p:cNvPicPr>
          <p:nvPr/>
        </p:nvPicPr>
        <p:blipFill>
          <a:blip r:embed="rId5"/>
          <a:stretch>
            <a:fillRect/>
          </a:stretch>
        </p:blipFill>
        <p:spPr>
          <a:xfrm>
            <a:off x="6532975" y="4880476"/>
            <a:ext cx="4227380" cy="985959"/>
          </a:xfrm>
          <a:prstGeom prst="rect">
            <a:avLst/>
          </a:prstGeom>
        </p:spPr>
      </p:pic>
      <p:pic>
        <p:nvPicPr>
          <p:cNvPr id="15" name="图片 14">
            <a:extLst>
              <a:ext uri="{FF2B5EF4-FFF2-40B4-BE49-F238E27FC236}">
                <a16:creationId xmlns:a16="http://schemas.microsoft.com/office/drawing/2014/main" id="{E56FFF0F-38D0-6339-3F09-D5C7FFDAECE2}"/>
              </a:ext>
            </a:extLst>
          </p:cNvPr>
          <p:cNvPicPr>
            <a:picLocks noChangeAspect="1"/>
          </p:cNvPicPr>
          <p:nvPr/>
        </p:nvPicPr>
        <p:blipFill>
          <a:blip r:embed="rId6"/>
          <a:stretch>
            <a:fillRect/>
          </a:stretch>
        </p:blipFill>
        <p:spPr>
          <a:xfrm>
            <a:off x="6532975" y="3971240"/>
            <a:ext cx="4605477" cy="909236"/>
          </a:xfrm>
          <a:prstGeom prst="rect">
            <a:avLst/>
          </a:prstGeom>
        </p:spPr>
      </p:pic>
      <p:pic>
        <p:nvPicPr>
          <p:cNvPr id="17" name="图片 16">
            <a:extLst>
              <a:ext uri="{FF2B5EF4-FFF2-40B4-BE49-F238E27FC236}">
                <a16:creationId xmlns:a16="http://schemas.microsoft.com/office/drawing/2014/main" id="{FBC89916-8070-5F61-7534-2476E69932EE}"/>
              </a:ext>
            </a:extLst>
          </p:cNvPr>
          <p:cNvPicPr>
            <a:picLocks noChangeAspect="1"/>
          </p:cNvPicPr>
          <p:nvPr/>
        </p:nvPicPr>
        <p:blipFill>
          <a:blip r:embed="rId7"/>
          <a:stretch>
            <a:fillRect/>
          </a:stretch>
        </p:blipFill>
        <p:spPr>
          <a:xfrm>
            <a:off x="6532975" y="5866435"/>
            <a:ext cx="5071650" cy="742777"/>
          </a:xfrm>
          <a:prstGeom prst="rect">
            <a:avLst/>
          </a:prstGeom>
        </p:spPr>
      </p:pic>
    </p:spTree>
    <p:extLst>
      <p:ext uri="{BB962C8B-B14F-4D97-AF65-F5344CB8AC3E}">
        <p14:creationId xmlns:p14="http://schemas.microsoft.com/office/powerpoint/2010/main" val="1902975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38360F-CF8D-98F3-D7C9-B25CA62E37FD}"/>
              </a:ext>
            </a:extLst>
          </p:cNvPr>
          <p:cNvPicPr>
            <a:picLocks noChangeAspect="1"/>
          </p:cNvPicPr>
          <p:nvPr/>
        </p:nvPicPr>
        <p:blipFill>
          <a:blip r:embed="rId2"/>
          <a:stretch>
            <a:fillRect/>
          </a:stretch>
        </p:blipFill>
        <p:spPr>
          <a:xfrm>
            <a:off x="0" y="475591"/>
            <a:ext cx="6346564" cy="4314203"/>
          </a:xfrm>
          <a:prstGeom prst="rect">
            <a:avLst/>
          </a:prstGeom>
        </p:spPr>
      </p:pic>
      <p:sp>
        <p:nvSpPr>
          <p:cNvPr id="4" name="文本框 3">
            <a:extLst>
              <a:ext uri="{FF2B5EF4-FFF2-40B4-BE49-F238E27FC236}">
                <a16:creationId xmlns:a16="http://schemas.microsoft.com/office/drawing/2014/main" id="{741B469F-D99A-515F-CA62-69945FC34561}"/>
              </a:ext>
            </a:extLst>
          </p:cNvPr>
          <p:cNvSpPr txBox="1"/>
          <p:nvPr/>
        </p:nvSpPr>
        <p:spPr>
          <a:xfrm>
            <a:off x="6738252" y="244759"/>
            <a:ext cx="4713599" cy="461665"/>
          </a:xfrm>
          <a:prstGeom prst="rect">
            <a:avLst/>
          </a:prstGeom>
          <a:noFill/>
        </p:spPr>
        <p:txBody>
          <a:bodyPr wrap="square">
            <a:spAutoFit/>
          </a:bodyPr>
          <a:lstStyle/>
          <a:p>
            <a:r>
              <a:rPr lang="zh-CN" altLang="en-US" sz="2400" dirty="0">
                <a:highlight>
                  <a:srgbClr val="FFFF00"/>
                </a:highlight>
                <a:latin typeface="Times New Roman" panose="02020603050405020304" pitchFamily="18" charset="0"/>
              </a:rPr>
              <a:t>自衡特性</a:t>
            </a:r>
            <a:endParaRPr lang="zh-CN" altLang="en-US" sz="2400" dirty="0">
              <a:highlight>
                <a:srgbClr val="FFFF00"/>
              </a:highlight>
            </a:endParaRPr>
          </a:p>
        </p:txBody>
      </p:sp>
      <p:sp>
        <p:nvSpPr>
          <p:cNvPr id="8" name="文本框 7">
            <a:extLst>
              <a:ext uri="{FF2B5EF4-FFF2-40B4-BE49-F238E27FC236}">
                <a16:creationId xmlns:a16="http://schemas.microsoft.com/office/drawing/2014/main" id="{06E34CBD-3CD1-6D24-4EB6-BC5B9868F366}"/>
              </a:ext>
            </a:extLst>
          </p:cNvPr>
          <p:cNvSpPr txBox="1"/>
          <p:nvPr/>
        </p:nvSpPr>
        <p:spPr>
          <a:xfrm>
            <a:off x="6738252" y="2110961"/>
            <a:ext cx="6129130" cy="369332"/>
          </a:xfrm>
          <a:prstGeom prst="rect">
            <a:avLst/>
          </a:prstGeom>
          <a:noFill/>
        </p:spPr>
        <p:txBody>
          <a:bodyPr wrap="square">
            <a:spAutoFit/>
          </a:bodyPr>
          <a:lstStyle/>
          <a:p>
            <a:r>
              <a:rPr lang="zh-CN" altLang="en-US" b="0" i="0" dirty="0">
                <a:effectLst/>
                <a:latin typeface="Courier New" panose="02070309020205020404" pitchFamily="49" charset="0"/>
              </a:rPr>
              <a:t>用自衡率</a:t>
            </a:r>
            <a:r>
              <a:rPr lang="en-US" altLang="zh-CN" b="0" i="0" dirty="0">
                <a:effectLst/>
                <a:latin typeface="Arial" panose="020B0604020202020204" pitchFamily="34" charset="0"/>
              </a:rPr>
              <a:t>ρ</a:t>
            </a:r>
            <a:r>
              <a:rPr lang="zh-CN" altLang="en-US" b="0" i="0" dirty="0">
                <a:effectLst/>
                <a:latin typeface="Arial" panose="020B0604020202020204" pitchFamily="34" charset="0"/>
              </a:rPr>
              <a:t>表征对象自衡能力的大小：</a:t>
            </a:r>
            <a:endParaRPr lang="zh-CN" altLang="en-US" dirty="0"/>
          </a:p>
        </p:txBody>
      </p:sp>
      <p:sp>
        <p:nvSpPr>
          <p:cNvPr id="10" name="文本框 9">
            <a:extLst>
              <a:ext uri="{FF2B5EF4-FFF2-40B4-BE49-F238E27FC236}">
                <a16:creationId xmlns:a16="http://schemas.microsoft.com/office/drawing/2014/main" id="{C31A3552-49A0-4CED-457D-91F8D6C3C626}"/>
              </a:ext>
            </a:extLst>
          </p:cNvPr>
          <p:cNvSpPr txBox="1"/>
          <p:nvPr/>
        </p:nvSpPr>
        <p:spPr>
          <a:xfrm>
            <a:off x="6738252" y="808528"/>
            <a:ext cx="4005469" cy="1200329"/>
          </a:xfrm>
          <a:prstGeom prst="rect">
            <a:avLst/>
          </a:prstGeom>
          <a:noFill/>
        </p:spPr>
        <p:txBody>
          <a:bodyPr wrap="square">
            <a:spAutoFit/>
          </a:bodyPr>
          <a:lstStyle/>
          <a:p>
            <a:r>
              <a:rPr lang="zh-CN" altLang="en-US" b="0" i="0" dirty="0">
                <a:effectLst/>
                <a:latin typeface="Arial" panose="020B0604020202020204" pitchFamily="34" charset="0"/>
              </a:rPr>
              <a:t>对象在扰动作用下，其平衡状态被破坏后，在没有人工干预或调节器干预下，能自动达到新的平衡状态，这种特性称为“自衡特性”。</a:t>
            </a:r>
            <a:endParaRPr lang="zh-CN" altLang="en-US" dirty="0"/>
          </a:p>
        </p:txBody>
      </p:sp>
      <p:pic>
        <p:nvPicPr>
          <p:cNvPr id="12" name="图片 11">
            <a:extLst>
              <a:ext uri="{FF2B5EF4-FFF2-40B4-BE49-F238E27FC236}">
                <a16:creationId xmlns:a16="http://schemas.microsoft.com/office/drawing/2014/main" id="{007EF8BA-3CA3-2764-0AEB-0DEEECDF809E}"/>
              </a:ext>
            </a:extLst>
          </p:cNvPr>
          <p:cNvPicPr>
            <a:picLocks noChangeAspect="1"/>
          </p:cNvPicPr>
          <p:nvPr/>
        </p:nvPicPr>
        <p:blipFill>
          <a:blip r:embed="rId3"/>
          <a:stretch>
            <a:fillRect/>
          </a:stretch>
        </p:blipFill>
        <p:spPr>
          <a:xfrm>
            <a:off x="6738252" y="2652091"/>
            <a:ext cx="2213591" cy="870921"/>
          </a:xfrm>
          <a:prstGeom prst="rect">
            <a:avLst/>
          </a:prstGeom>
        </p:spPr>
      </p:pic>
      <p:sp>
        <p:nvSpPr>
          <p:cNvPr id="14" name="文本框 13">
            <a:extLst>
              <a:ext uri="{FF2B5EF4-FFF2-40B4-BE49-F238E27FC236}">
                <a16:creationId xmlns:a16="http://schemas.microsoft.com/office/drawing/2014/main" id="{A8888AD3-D321-CEF5-D09A-848EA2F30171}"/>
              </a:ext>
            </a:extLst>
          </p:cNvPr>
          <p:cNvSpPr txBox="1"/>
          <p:nvPr/>
        </p:nvSpPr>
        <p:spPr>
          <a:xfrm>
            <a:off x="6649278" y="3731377"/>
            <a:ext cx="5317435" cy="646331"/>
          </a:xfrm>
          <a:prstGeom prst="rect">
            <a:avLst/>
          </a:prstGeom>
          <a:noFill/>
        </p:spPr>
        <p:txBody>
          <a:bodyPr wrap="square">
            <a:spAutoFit/>
          </a:bodyPr>
          <a:lstStyle/>
          <a:p>
            <a:r>
              <a:rPr lang="zh-CN" altLang="en-US" b="0" i="0" dirty="0">
                <a:effectLst/>
                <a:latin typeface="Arial" panose="020B0604020202020204" pitchFamily="34" charset="0"/>
              </a:rPr>
              <a:t>并不是所有被控过程都具有自衡特性。同样的单容水槽如果出水用泵抽出，则成为无自衡特性。</a:t>
            </a:r>
            <a:endParaRPr lang="zh-CN" altLang="en-US" dirty="0"/>
          </a:p>
        </p:txBody>
      </p:sp>
    </p:spTree>
    <p:extLst>
      <p:ext uri="{BB962C8B-B14F-4D97-AF65-F5344CB8AC3E}">
        <p14:creationId xmlns:p14="http://schemas.microsoft.com/office/powerpoint/2010/main" val="2818635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559E5B-7E1D-D0BE-CC07-7F373DEF7587}"/>
              </a:ext>
            </a:extLst>
          </p:cNvPr>
          <p:cNvSpPr txBox="1"/>
          <p:nvPr/>
        </p:nvSpPr>
        <p:spPr>
          <a:xfrm>
            <a:off x="363957" y="377281"/>
            <a:ext cx="1279314" cy="461665"/>
          </a:xfrm>
          <a:prstGeom prst="rect">
            <a:avLst/>
          </a:prstGeom>
          <a:noFill/>
        </p:spPr>
        <p:txBody>
          <a:bodyPr wrap="square">
            <a:spAutoFit/>
          </a:bodyPr>
          <a:lstStyle/>
          <a:p>
            <a:r>
              <a:rPr lang="zh-CN" altLang="en-US" sz="2400" dirty="0">
                <a:highlight>
                  <a:srgbClr val="FFFF00"/>
                </a:highlight>
                <a:latin typeface="Times New Roman" panose="02020603050405020304" pitchFamily="18" charset="0"/>
              </a:rPr>
              <a:t>多容：</a:t>
            </a:r>
            <a:endParaRPr lang="en-US" altLang="zh-CN" sz="2400" dirty="0">
              <a:highlight>
                <a:srgbClr val="FFFF00"/>
              </a:highlight>
              <a:latin typeface="Times New Roman" panose="02020603050405020304" pitchFamily="18" charset="0"/>
            </a:endParaRPr>
          </a:p>
        </p:txBody>
      </p:sp>
      <p:sp>
        <p:nvSpPr>
          <p:cNvPr id="4" name="文本框 3">
            <a:extLst>
              <a:ext uri="{FF2B5EF4-FFF2-40B4-BE49-F238E27FC236}">
                <a16:creationId xmlns:a16="http://schemas.microsoft.com/office/drawing/2014/main" id="{4EEE60A3-CF48-4B89-A57D-3F1C6AB54763}"/>
              </a:ext>
            </a:extLst>
          </p:cNvPr>
          <p:cNvSpPr txBox="1"/>
          <p:nvPr/>
        </p:nvSpPr>
        <p:spPr>
          <a:xfrm>
            <a:off x="363957" y="3504047"/>
            <a:ext cx="6096000" cy="369332"/>
          </a:xfrm>
          <a:prstGeom prst="rect">
            <a:avLst/>
          </a:prstGeom>
          <a:noFill/>
        </p:spPr>
        <p:txBody>
          <a:bodyPr wrap="square">
            <a:spAutoFit/>
          </a:bodyPr>
          <a:lstStyle/>
          <a:p>
            <a:r>
              <a:rPr lang="zh-CN" altLang="en-US" b="0" i="0" dirty="0">
                <a:effectLst/>
                <a:latin typeface="Arial" panose="020B0604020202020204" pitchFamily="34" charset="0"/>
              </a:rPr>
              <a:t>传函由两个一阶惯性特性乘积而成。又称二阶惯性。</a:t>
            </a:r>
            <a:endParaRPr lang="zh-CN" altLang="en-US" dirty="0"/>
          </a:p>
        </p:txBody>
      </p:sp>
      <p:pic>
        <p:nvPicPr>
          <p:cNvPr id="6" name="图片 5">
            <a:extLst>
              <a:ext uri="{FF2B5EF4-FFF2-40B4-BE49-F238E27FC236}">
                <a16:creationId xmlns:a16="http://schemas.microsoft.com/office/drawing/2014/main" id="{7C5E2474-A3B2-ED23-4F90-B26DB3A5D2DC}"/>
              </a:ext>
            </a:extLst>
          </p:cNvPr>
          <p:cNvPicPr>
            <a:picLocks noChangeAspect="1"/>
          </p:cNvPicPr>
          <p:nvPr/>
        </p:nvPicPr>
        <p:blipFill>
          <a:blip r:embed="rId2"/>
          <a:stretch>
            <a:fillRect/>
          </a:stretch>
        </p:blipFill>
        <p:spPr>
          <a:xfrm>
            <a:off x="452022" y="1039367"/>
            <a:ext cx="5370917" cy="226425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EFA9B9C-07D4-714D-0B57-BDED2936C3DE}"/>
                  </a:ext>
                </a:extLst>
              </p:cNvPr>
              <p:cNvSpPr txBox="1"/>
              <p:nvPr/>
            </p:nvSpPr>
            <p:spPr>
              <a:xfrm>
                <a:off x="363957" y="4073801"/>
                <a:ext cx="5586269" cy="1200329"/>
              </a:xfrm>
              <a:prstGeom prst="rect">
                <a:avLst/>
              </a:prstGeom>
              <a:noFill/>
            </p:spPr>
            <p:txBody>
              <a:bodyPr wrap="square">
                <a:spAutoFit/>
              </a:bodyPr>
              <a:lstStyle/>
              <a:p>
                <a:r>
                  <a:rPr lang="zh-CN" altLang="en-US" b="0" i="0" dirty="0">
                    <a:effectLst/>
                    <a:latin typeface="Arial" panose="020B0604020202020204" pitchFamily="34" charset="0"/>
                  </a:rPr>
                  <a:t>阶跃响应为</a:t>
                </a:r>
                <a:r>
                  <a:rPr lang="en-US" altLang="zh-CN" b="0" i="0" dirty="0">
                    <a:effectLst/>
                    <a:latin typeface="Arial" panose="020B0604020202020204" pitchFamily="34" charset="0"/>
                  </a:rPr>
                  <a:t>S</a:t>
                </a:r>
                <a:r>
                  <a:rPr lang="zh-CN" altLang="en-US" b="0" i="0" dirty="0">
                    <a:effectLst/>
                    <a:latin typeface="Arial" panose="020B0604020202020204" pitchFamily="34" charset="0"/>
                  </a:rPr>
                  <a:t>型。为简化数学模型，可以用带滞后的单容过程来近似：</a:t>
                </a:r>
                <a:endParaRPr lang="en-US" altLang="zh-CN" b="0" i="0" dirty="0">
                  <a:effectLst/>
                  <a:latin typeface="Arial" panose="020B0604020202020204" pitchFamily="34" charset="0"/>
                </a:endParaRPr>
              </a:p>
              <a:p>
                <a:r>
                  <a:rPr lang="zh-CN" altLang="en-US" dirty="0">
                    <a:latin typeface="Arial" panose="020B0604020202020204" pitchFamily="34" charset="0"/>
                  </a:rPr>
                  <a:t>在</a:t>
                </a:r>
                <a:r>
                  <a:rPr lang="en-US" altLang="zh-CN" dirty="0">
                    <a:latin typeface="Arial" panose="020B0604020202020204" pitchFamily="34" charset="0"/>
                  </a:rPr>
                  <a:t>S</a:t>
                </a:r>
                <a:r>
                  <a:rPr lang="zh-CN" altLang="en-US" dirty="0">
                    <a:latin typeface="Arial" panose="020B0604020202020204" pitchFamily="34" charset="0"/>
                  </a:rPr>
                  <a:t>型曲线的拐点（二阶导为</a:t>
                </a:r>
                <a:r>
                  <a:rPr lang="en-US" altLang="zh-CN" dirty="0">
                    <a:latin typeface="Arial" panose="020B0604020202020204" pitchFamily="34" charset="0"/>
                  </a:rPr>
                  <a:t>0</a:t>
                </a:r>
                <a:r>
                  <a:rPr lang="zh-CN" altLang="en-US" dirty="0">
                    <a:latin typeface="Arial" panose="020B0604020202020204" pitchFamily="34" charset="0"/>
                  </a:rPr>
                  <a:t>）处作切线，与时间轴交点即为延时</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𝜏</m:t>
                        </m:r>
                      </m:e>
                      <m:sub>
                        <m:r>
                          <a:rPr lang="en-US" altLang="zh-CN" b="0" i="1" dirty="0" smtClean="0">
                            <a:latin typeface="Cambria Math" panose="02040503050406030204" pitchFamily="18" charset="0"/>
                          </a:rPr>
                          <m:t>𝑐</m:t>
                        </m:r>
                      </m:sub>
                    </m:sSub>
                  </m:oMath>
                </a14:m>
                <a:r>
                  <a:rPr lang="zh-CN" altLang="en-US" dirty="0"/>
                  <a:t>，与</a:t>
                </a:r>
                <a14:m>
                  <m:oMath xmlns:m="http://schemas.openxmlformats.org/officeDocument/2006/math">
                    <m:r>
                      <a:rPr lang="zh-CN" altLang="en-US" i="1" dirty="0" smtClean="0">
                        <a:latin typeface="Cambria Math" panose="02040503050406030204" pitchFamily="18" charset="0"/>
                      </a:rPr>
                      <m:t>h</m:t>
                    </m:r>
                    <m:d>
                      <m:dPr>
                        <m:ctrlPr>
                          <a:rPr lang="zh-CN" altLang="en-US" i="1" dirty="0" smtClean="0">
                            <a:solidFill>
                              <a:srgbClr val="836967"/>
                            </a:solidFill>
                            <a:latin typeface="Cambria Math" panose="02040503050406030204" pitchFamily="18" charset="0"/>
                          </a:rPr>
                        </m:ctrlPr>
                      </m:dPr>
                      <m:e>
                        <m:r>
                          <a:rPr lang="zh-CN" altLang="en-US" i="0" dirty="0" smtClean="0">
                            <a:latin typeface="Cambria Math" panose="02040503050406030204" pitchFamily="18" charset="0"/>
                          </a:rPr>
                          <m:t>∞</m:t>
                        </m:r>
                      </m:e>
                    </m:d>
                    <m:r>
                      <a:rPr lang="zh-CN" altLang="en-US" i="1" dirty="0">
                        <a:latin typeface="Cambria Math" panose="02040503050406030204" pitchFamily="18" charset="0"/>
                      </a:rPr>
                      <m:t>的</m:t>
                    </m:r>
                  </m:oMath>
                </a14:m>
                <a:r>
                  <a:rPr lang="zh-CN" altLang="en-US" dirty="0"/>
                  <a:t>交点为</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𝜏</m:t>
                        </m:r>
                      </m:e>
                      <m:sub>
                        <m:r>
                          <a:rPr lang="en-US" altLang="zh-CN" i="1" dirty="0">
                            <a:latin typeface="Cambria Math" panose="02040503050406030204" pitchFamily="18" charset="0"/>
                          </a:rPr>
                          <m:t>𝑐</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a:latin typeface="Cambria Math" panose="02040503050406030204" pitchFamily="18" charset="0"/>
                          </a:rPr>
                          <m:t>𝑇</m:t>
                        </m:r>
                      </m:e>
                      <m:sub>
                        <m:r>
                          <a:rPr lang="en-US" altLang="zh-CN" b="0" i="1" dirty="0" smtClean="0">
                            <a:latin typeface="Cambria Math" panose="02040503050406030204" pitchFamily="18" charset="0"/>
                          </a:rPr>
                          <m:t>0</m:t>
                        </m:r>
                      </m:sub>
                    </m:sSub>
                    <m:r>
                      <a:rPr lang="en-US" altLang="zh-CN" b="0" i="1" dirty="0">
                        <a:latin typeface="Cambria Math" panose="02040503050406030204" pitchFamily="18" charset="0"/>
                      </a:rPr>
                      <m:t> </m:t>
                    </m:r>
                  </m:oMath>
                </a14:m>
                <a:r>
                  <a:rPr lang="zh-CN" altLang="en-US" dirty="0"/>
                  <a:t>。</a:t>
                </a:r>
              </a:p>
            </p:txBody>
          </p:sp>
        </mc:Choice>
        <mc:Fallback xmlns="">
          <p:sp>
            <p:nvSpPr>
              <p:cNvPr id="8" name="文本框 7">
                <a:extLst>
                  <a:ext uri="{FF2B5EF4-FFF2-40B4-BE49-F238E27FC236}">
                    <a16:creationId xmlns:a16="http://schemas.microsoft.com/office/drawing/2014/main" id="{3EFA9B9C-07D4-714D-0B57-BDED2936C3DE}"/>
                  </a:ext>
                </a:extLst>
              </p:cNvPr>
              <p:cNvSpPr txBox="1">
                <a:spLocks noRot="1" noChangeAspect="1" noMove="1" noResize="1" noEditPoints="1" noAdjustHandles="1" noChangeArrowheads="1" noChangeShapeType="1" noTextEdit="1"/>
              </p:cNvSpPr>
              <p:nvPr/>
            </p:nvSpPr>
            <p:spPr>
              <a:xfrm>
                <a:off x="363957" y="4073801"/>
                <a:ext cx="5586269" cy="1200329"/>
              </a:xfrm>
              <a:prstGeom prst="rect">
                <a:avLst/>
              </a:prstGeom>
              <a:blipFill>
                <a:blip r:embed="rId3"/>
                <a:stretch>
                  <a:fillRect l="-983" t="-2538" b="-6599"/>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9D9A4EAE-ECFF-631E-7CE5-135696960A7C}"/>
              </a:ext>
            </a:extLst>
          </p:cNvPr>
          <p:cNvPicPr>
            <a:picLocks noChangeAspect="1"/>
          </p:cNvPicPr>
          <p:nvPr/>
        </p:nvPicPr>
        <p:blipFill>
          <a:blip r:embed="rId4"/>
          <a:stretch>
            <a:fillRect/>
          </a:stretch>
        </p:blipFill>
        <p:spPr>
          <a:xfrm>
            <a:off x="452022" y="5342048"/>
            <a:ext cx="5081795" cy="1398751"/>
          </a:xfrm>
          <a:prstGeom prst="rect">
            <a:avLst/>
          </a:prstGeom>
        </p:spPr>
      </p:pic>
      <p:sp>
        <p:nvSpPr>
          <p:cNvPr id="5" name="文本框 4">
            <a:extLst>
              <a:ext uri="{FF2B5EF4-FFF2-40B4-BE49-F238E27FC236}">
                <a16:creationId xmlns:a16="http://schemas.microsoft.com/office/drawing/2014/main" id="{9486F9E6-F9A3-8F10-B0B0-A49EBF4D3D56}"/>
              </a:ext>
            </a:extLst>
          </p:cNvPr>
          <p:cNvSpPr txBox="1"/>
          <p:nvPr/>
        </p:nvSpPr>
        <p:spPr>
          <a:xfrm>
            <a:off x="6096000" y="480074"/>
            <a:ext cx="6096000" cy="461665"/>
          </a:xfrm>
          <a:prstGeom prst="rect">
            <a:avLst/>
          </a:prstGeom>
          <a:noFill/>
        </p:spPr>
        <p:txBody>
          <a:bodyPr wrap="square">
            <a:spAutoFit/>
          </a:bodyPr>
          <a:lstStyle/>
          <a:p>
            <a:r>
              <a:rPr lang="zh-CN" altLang="en-US" sz="2400" b="0" i="0" dirty="0">
                <a:effectLst/>
                <a:latin typeface="Arial" panose="020B0604020202020204" pitchFamily="34" charset="0"/>
              </a:rPr>
              <a:t>容量滞后与纯滞后：</a:t>
            </a:r>
            <a:endParaRPr lang="zh-CN" altLang="en-US" sz="24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6DA378B-965C-E3E7-9045-CF6F5F20407E}"/>
                  </a:ext>
                </a:extLst>
              </p:cNvPr>
              <p:cNvSpPr txBox="1"/>
              <p:nvPr/>
            </p:nvSpPr>
            <p:spPr>
              <a:xfrm>
                <a:off x="6096000" y="1142161"/>
                <a:ext cx="6096000" cy="2612318"/>
              </a:xfrm>
              <a:prstGeom prst="rect">
                <a:avLst/>
              </a:prstGeom>
              <a:noFill/>
            </p:spPr>
            <p:txBody>
              <a:bodyPr wrap="square">
                <a:spAutoFit/>
              </a:bodyPr>
              <a:lstStyle/>
              <a:p>
                <a:pPr marL="342900" indent="-342900">
                  <a:buAutoNum type="arabicPeriod"/>
                </a:pPr>
                <a:r>
                  <a:rPr lang="zh-CN" altLang="en-US" b="0" i="0" dirty="0">
                    <a:effectLst/>
                    <a:latin typeface="Arial" panose="020B0604020202020204" pitchFamily="34" charset="0"/>
                  </a:rPr>
                  <a:t>容量滞后</a:t>
                </a:r>
                <a:endParaRPr lang="en-US" altLang="zh-CN" b="0" i="0" dirty="0">
                  <a:effectLst/>
                  <a:latin typeface="Arial" panose="020B0604020202020204" pitchFamily="34" charset="0"/>
                </a:endParaRPr>
              </a:p>
              <a:p>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𝜏</m:t>
                        </m:r>
                      </m:e>
                      <m:sub>
                        <m:r>
                          <a:rPr lang="en-US" altLang="zh-CN" b="0" i="1" dirty="0" smtClean="0">
                            <a:latin typeface="Cambria Math" panose="02040503050406030204" pitchFamily="18" charset="0"/>
                          </a:rPr>
                          <m:t>𝑐</m:t>
                        </m:r>
                      </m:sub>
                    </m:sSub>
                  </m:oMath>
                </a14:m>
                <a:r>
                  <a:rPr lang="zh-CN" altLang="en-US" dirty="0"/>
                  <a:t>即为容量滞后。</a:t>
                </a:r>
                <a:endParaRPr lang="en-US" altLang="zh-CN" dirty="0"/>
              </a:p>
              <a:p>
                <a:r>
                  <a:rPr lang="zh-CN" altLang="en-US" dirty="0"/>
                  <a:t>容量系数</a:t>
                </a:r>
                <a:r>
                  <a:rPr lang="en-US" altLang="zh-CN" dirty="0"/>
                  <a:t>C</a:t>
                </a:r>
                <a:r>
                  <a:rPr lang="zh-CN" altLang="en-US" dirty="0"/>
                  <a:t>越大，容量滞后越大。</a:t>
                </a:r>
                <a:endParaRPr lang="en-US" altLang="zh-CN" dirty="0"/>
              </a:p>
              <a:p>
                <a:r>
                  <a:rPr lang="zh-CN" altLang="en-US" dirty="0"/>
                  <a:t>容量次数越多（阶数越多），阶跃曲线上升越慢。</a:t>
                </a:r>
                <a:endParaRPr lang="en-US" altLang="zh-CN" dirty="0"/>
              </a:p>
              <a:p>
                <a:endParaRPr lang="en-US" altLang="zh-CN" dirty="0"/>
              </a:p>
              <a:p>
                <a:r>
                  <a:rPr lang="en-US" altLang="zh-CN" dirty="0"/>
                  <a:t>2.</a:t>
                </a:r>
                <a:r>
                  <a:rPr lang="zh-CN" altLang="en-US" dirty="0"/>
                  <a:t>纯滞后</a:t>
                </a:r>
                <a:endParaRPr lang="en-US" altLang="zh-CN" dirty="0"/>
              </a:p>
              <a:p>
                <a:r>
                  <a:rPr lang="zh-CN" altLang="en-US" dirty="0"/>
                  <a:t>在</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𝜏</m:t>
                        </m:r>
                      </m:e>
                      <m:sub>
                        <m:r>
                          <a:rPr lang="en-US" altLang="zh-CN" b="0" i="1" dirty="0" smtClean="0">
                            <a:latin typeface="Cambria Math" panose="02040503050406030204" pitchFamily="18" charset="0"/>
                          </a:rPr>
                          <m:t>0</m:t>
                        </m:r>
                      </m:sub>
                    </m:sSub>
                    <m:r>
                      <a:rPr lang="zh-CN" altLang="en-US" i="1" dirty="0">
                        <a:latin typeface="Cambria Math" panose="02040503050406030204" pitchFamily="18" charset="0"/>
                      </a:rPr>
                      <m:t>前</m:t>
                    </m:r>
                  </m:oMath>
                </a14:m>
                <a:r>
                  <a:rPr lang="zh-CN" altLang="en-US" dirty="0"/>
                  <a:t>，系统无任何响应。</a:t>
                </a:r>
                <a:endParaRPr lang="en-US" altLang="zh-CN" dirty="0"/>
              </a:p>
              <a:p>
                <a:endParaRPr lang="en-US" altLang="zh-CN" dirty="0"/>
              </a:p>
              <a:p>
                <a:r>
                  <a:rPr lang="zh-CN" altLang="en-US" dirty="0"/>
                  <a:t>二者同时存在时很难区分，合并为</a:t>
                </a:r>
                <a14:m>
                  <m:oMath xmlns:m="http://schemas.openxmlformats.org/officeDocument/2006/math">
                    <m:r>
                      <a:rPr lang="en-US" altLang="zh-CN" b="0" i="1" dirty="0" smtClean="0">
                        <a:latin typeface="Cambria Math" panose="02040503050406030204" pitchFamily="18" charset="0"/>
                      </a:rPr>
                      <m:t>𝜏</m:t>
                    </m:r>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𝜏</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𝜏</m:t>
                        </m:r>
                      </m:e>
                      <m:sub>
                        <m:r>
                          <m:rPr>
                            <m:sty m:val="p"/>
                          </m:rPr>
                          <a:rPr lang="en-US" altLang="zh-CN" i="1" dirty="0" smtClean="0">
                            <a:latin typeface="Cambria Math" panose="02040503050406030204" pitchFamily="18" charset="0"/>
                          </a:rPr>
                          <m:t>c</m:t>
                        </m:r>
                      </m:sub>
                    </m:sSub>
                  </m:oMath>
                </a14:m>
                <a:endParaRPr lang="zh-CN" altLang="en-US" dirty="0"/>
              </a:p>
            </p:txBody>
          </p:sp>
        </mc:Choice>
        <mc:Fallback xmlns="">
          <p:sp>
            <p:nvSpPr>
              <p:cNvPr id="9" name="文本框 8">
                <a:extLst>
                  <a:ext uri="{FF2B5EF4-FFF2-40B4-BE49-F238E27FC236}">
                    <a16:creationId xmlns:a16="http://schemas.microsoft.com/office/drawing/2014/main" id="{46DA378B-965C-E3E7-9045-CF6F5F20407E}"/>
                  </a:ext>
                </a:extLst>
              </p:cNvPr>
              <p:cNvSpPr txBox="1">
                <a:spLocks noRot="1" noChangeAspect="1" noMove="1" noResize="1" noEditPoints="1" noAdjustHandles="1" noChangeArrowheads="1" noChangeShapeType="1" noTextEdit="1"/>
              </p:cNvSpPr>
              <p:nvPr/>
            </p:nvSpPr>
            <p:spPr>
              <a:xfrm>
                <a:off x="6096000" y="1142161"/>
                <a:ext cx="6096000" cy="2612318"/>
              </a:xfrm>
              <a:prstGeom prst="rect">
                <a:avLst/>
              </a:prstGeom>
              <a:blipFill>
                <a:blip r:embed="rId5"/>
                <a:stretch>
                  <a:fillRect l="-800" t="-1166" b="-1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6879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896DE0-63F7-48D0-0FB3-565A56FE79B6}"/>
              </a:ext>
            </a:extLst>
          </p:cNvPr>
          <p:cNvSpPr txBox="1"/>
          <p:nvPr/>
        </p:nvSpPr>
        <p:spPr>
          <a:xfrm>
            <a:off x="377209" y="483299"/>
            <a:ext cx="4713599" cy="461665"/>
          </a:xfrm>
          <a:prstGeom prst="rect">
            <a:avLst/>
          </a:prstGeom>
          <a:noFill/>
        </p:spPr>
        <p:txBody>
          <a:bodyPr wrap="square">
            <a:spAutoFit/>
          </a:bodyPr>
          <a:lstStyle/>
          <a:p>
            <a:r>
              <a:rPr lang="zh-CN" altLang="en-US" sz="2400" dirty="0">
                <a:highlight>
                  <a:srgbClr val="FFFF00"/>
                </a:highlight>
                <a:latin typeface="Times New Roman" panose="02020603050405020304" pitchFamily="18" charset="0"/>
              </a:rPr>
              <a:t>测试</a:t>
            </a:r>
            <a:r>
              <a:rPr lang="zh-CN" altLang="en-US" sz="2400" b="0" i="0" dirty="0">
                <a:effectLst/>
                <a:highlight>
                  <a:srgbClr val="FFFF00"/>
                </a:highlight>
                <a:latin typeface="Times New Roman" panose="02020603050405020304" pitchFamily="18" charset="0"/>
              </a:rPr>
              <a:t>法</a:t>
            </a:r>
            <a:endParaRPr lang="zh-CN" altLang="en-US" sz="2400" dirty="0">
              <a:highlight>
                <a:srgbClr val="FFFF00"/>
              </a:highlight>
            </a:endParaRPr>
          </a:p>
        </p:txBody>
      </p:sp>
      <p:sp>
        <p:nvSpPr>
          <p:cNvPr id="4" name="文本框 3">
            <a:extLst>
              <a:ext uri="{FF2B5EF4-FFF2-40B4-BE49-F238E27FC236}">
                <a16:creationId xmlns:a16="http://schemas.microsoft.com/office/drawing/2014/main" id="{7FB45242-7B12-A6D4-3FD4-08E5817AC3DE}"/>
              </a:ext>
            </a:extLst>
          </p:cNvPr>
          <p:cNvSpPr txBox="1"/>
          <p:nvPr/>
        </p:nvSpPr>
        <p:spPr>
          <a:xfrm>
            <a:off x="377209" y="1220642"/>
            <a:ext cx="6096000" cy="2246769"/>
          </a:xfrm>
          <a:prstGeom prst="rect">
            <a:avLst/>
          </a:prstGeom>
          <a:noFill/>
        </p:spPr>
        <p:txBody>
          <a:bodyPr wrap="square">
            <a:spAutoFit/>
          </a:bodyPr>
          <a:lstStyle/>
          <a:p>
            <a:r>
              <a:rPr lang="zh-CN" altLang="en-US" sz="2000" b="0" i="0" dirty="0">
                <a:effectLst/>
                <a:latin typeface="Courier New" panose="02070309020205020404" pitchFamily="49" charset="0"/>
              </a:rPr>
              <a:t>测定对象特性的实验方法主要有三种：</a:t>
            </a:r>
            <a:br>
              <a:rPr lang="zh-CN" altLang="en-US" sz="2000" b="0" i="0" dirty="0">
                <a:effectLst/>
                <a:latin typeface="Segoe UI" panose="020B0502040204020203" pitchFamily="34" charset="0"/>
              </a:rPr>
            </a:br>
            <a:r>
              <a:rPr lang="zh-CN" altLang="en-US" sz="2000" b="0" i="0" dirty="0">
                <a:effectLst/>
                <a:latin typeface="Courier New" panose="02070309020205020404" pitchFamily="49" charset="0"/>
              </a:rPr>
              <a:t>（</a:t>
            </a:r>
            <a:r>
              <a:rPr lang="en-US" altLang="zh-CN" sz="2000" b="0" i="0" dirty="0">
                <a:effectLst/>
                <a:latin typeface="Times New Roman" panose="02020603050405020304" pitchFamily="18" charset="0"/>
              </a:rPr>
              <a:t>1</a:t>
            </a:r>
            <a:r>
              <a:rPr lang="zh-CN" altLang="en-US" sz="2000" b="0" i="0" dirty="0">
                <a:effectLst/>
                <a:latin typeface="Courier New" panose="02070309020205020404" pitchFamily="49" charset="0"/>
              </a:rPr>
              <a:t>）时域法</a:t>
            </a:r>
            <a:r>
              <a:rPr lang="en-US" altLang="zh-CN" sz="2000" b="0" i="0" dirty="0">
                <a:effectLst/>
                <a:latin typeface="Times New Roman" panose="02020603050405020304" pitchFamily="18" charset="0"/>
              </a:rPr>
              <a:t>——</a:t>
            </a:r>
            <a:r>
              <a:rPr lang="zh-CN" altLang="en-US" sz="2000" b="0" i="0" dirty="0">
                <a:effectLst/>
                <a:latin typeface="Courier New" panose="02070309020205020404" pitchFamily="49" charset="0"/>
              </a:rPr>
              <a:t>输入阶跃或方波信号，测对象</a:t>
            </a:r>
            <a:br>
              <a:rPr lang="zh-CN" altLang="en-US" sz="2000" b="0" i="0" dirty="0">
                <a:effectLst/>
                <a:latin typeface="Segoe UI" panose="020B0502040204020203" pitchFamily="34" charset="0"/>
              </a:rPr>
            </a:br>
            <a:r>
              <a:rPr lang="zh-CN" altLang="en-US" sz="2000" b="0" i="0" dirty="0">
                <a:effectLst/>
                <a:latin typeface="Courier New" panose="02070309020205020404" pitchFamily="49" charset="0"/>
              </a:rPr>
              <a:t>的飞升曲线或方波响应曲线。</a:t>
            </a:r>
            <a:br>
              <a:rPr lang="zh-CN" altLang="en-US" sz="2000" b="0" i="0" dirty="0">
                <a:effectLst/>
                <a:latin typeface="Segoe UI" panose="020B0502040204020203" pitchFamily="34" charset="0"/>
              </a:rPr>
            </a:br>
            <a:r>
              <a:rPr lang="zh-CN" altLang="en-US" sz="2000" b="0" i="0" dirty="0">
                <a:effectLst/>
                <a:latin typeface="Courier New" panose="02070309020205020404" pitchFamily="49" charset="0"/>
              </a:rPr>
              <a:t>（</a:t>
            </a:r>
            <a:r>
              <a:rPr lang="en-US" altLang="zh-CN" sz="2000" b="0" i="0" dirty="0">
                <a:effectLst/>
                <a:latin typeface="Times New Roman" panose="02020603050405020304" pitchFamily="18" charset="0"/>
              </a:rPr>
              <a:t>2</a:t>
            </a:r>
            <a:r>
              <a:rPr lang="zh-CN" altLang="en-US" sz="2000" b="0" i="0" dirty="0">
                <a:effectLst/>
                <a:latin typeface="Courier New" panose="02070309020205020404" pitchFamily="49" charset="0"/>
              </a:rPr>
              <a:t>）频域法</a:t>
            </a:r>
            <a:r>
              <a:rPr lang="en-US" altLang="zh-CN" sz="2000" b="0" i="0" dirty="0">
                <a:effectLst/>
                <a:latin typeface="Times New Roman" panose="02020603050405020304" pitchFamily="18" charset="0"/>
              </a:rPr>
              <a:t>——</a:t>
            </a:r>
            <a:r>
              <a:rPr lang="zh-CN" altLang="en-US" sz="2000" b="0" i="0" dirty="0">
                <a:effectLst/>
                <a:latin typeface="Courier New" panose="02070309020205020404" pitchFamily="49" charset="0"/>
              </a:rPr>
              <a:t>输入正弦波或近似正弦波，测</a:t>
            </a:r>
            <a:br>
              <a:rPr lang="zh-CN" altLang="en-US" sz="2000" b="0" i="0" dirty="0">
                <a:effectLst/>
                <a:latin typeface="Segoe UI" panose="020B0502040204020203" pitchFamily="34" charset="0"/>
              </a:rPr>
            </a:br>
            <a:r>
              <a:rPr lang="zh-CN" altLang="en-US" sz="2000" b="0" i="0" dirty="0">
                <a:effectLst/>
                <a:latin typeface="Courier New" panose="02070309020205020404" pitchFamily="49" charset="0"/>
              </a:rPr>
              <a:t>对象的频率特性。</a:t>
            </a:r>
            <a:br>
              <a:rPr lang="zh-CN" altLang="en-US" sz="2000" b="0" i="0" dirty="0">
                <a:effectLst/>
                <a:latin typeface="Segoe UI" panose="020B0502040204020203" pitchFamily="34" charset="0"/>
              </a:rPr>
            </a:br>
            <a:r>
              <a:rPr lang="zh-CN" altLang="en-US" sz="2000" b="0" i="0" dirty="0">
                <a:effectLst/>
                <a:latin typeface="Courier New" panose="02070309020205020404" pitchFamily="49" charset="0"/>
              </a:rPr>
              <a:t>（</a:t>
            </a:r>
            <a:r>
              <a:rPr lang="en-US" altLang="zh-CN" sz="2000" b="0" i="0" dirty="0">
                <a:effectLst/>
                <a:latin typeface="Times New Roman" panose="02020603050405020304" pitchFamily="18" charset="0"/>
              </a:rPr>
              <a:t>3</a:t>
            </a:r>
            <a:r>
              <a:rPr lang="zh-CN" altLang="en-US" sz="2000" b="0" i="0" dirty="0">
                <a:effectLst/>
                <a:latin typeface="Courier New" panose="02070309020205020404" pitchFamily="49" charset="0"/>
              </a:rPr>
              <a:t>）统计相关法</a:t>
            </a:r>
            <a:r>
              <a:rPr lang="en-US" altLang="zh-CN" sz="2000" b="0" i="0" dirty="0">
                <a:effectLst/>
                <a:latin typeface="Times New Roman" panose="02020603050405020304" pitchFamily="18" charset="0"/>
              </a:rPr>
              <a:t>——</a:t>
            </a:r>
            <a:r>
              <a:rPr lang="zh-CN" altLang="en-US" sz="2000" b="0" i="0" dirty="0">
                <a:effectLst/>
                <a:latin typeface="Courier New" panose="02070309020205020404" pitchFamily="49" charset="0"/>
              </a:rPr>
              <a:t>输入随机噪音信号，测对</a:t>
            </a:r>
            <a:br>
              <a:rPr lang="zh-CN" altLang="en-US" sz="2000" b="0" i="0" dirty="0">
                <a:effectLst/>
                <a:latin typeface="Segoe UI" panose="020B0502040204020203" pitchFamily="34" charset="0"/>
              </a:rPr>
            </a:br>
            <a:r>
              <a:rPr lang="zh-CN" altLang="en-US" sz="2000" b="0" i="0" dirty="0">
                <a:effectLst/>
                <a:latin typeface="Courier New" panose="02070309020205020404" pitchFamily="49" charset="0"/>
              </a:rPr>
              <a:t>象参数的变化。</a:t>
            </a:r>
            <a:endParaRPr lang="zh-CN" altLang="en-US" sz="2000" dirty="0"/>
          </a:p>
        </p:txBody>
      </p:sp>
      <p:sp>
        <p:nvSpPr>
          <p:cNvPr id="5" name="文本框 4">
            <a:extLst>
              <a:ext uri="{FF2B5EF4-FFF2-40B4-BE49-F238E27FC236}">
                <a16:creationId xmlns:a16="http://schemas.microsoft.com/office/drawing/2014/main" id="{A89236E2-9352-A94B-A051-45F922D13887}"/>
              </a:ext>
            </a:extLst>
          </p:cNvPr>
          <p:cNvSpPr txBox="1"/>
          <p:nvPr/>
        </p:nvSpPr>
        <p:spPr>
          <a:xfrm>
            <a:off x="463826" y="3896139"/>
            <a:ext cx="5791200" cy="2246769"/>
          </a:xfrm>
          <a:prstGeom prst="rect">
            <a:avLst/>
          </a:prstGeom>
          <a:noFill/>
        </p:spPr>
        <p:txBody>
          <a:bodyPr wrap="square" rtlCol="0">
            <a:spAutoFit/>
          </a:bodyPr>
          <a:lstStyle/>
          <a:p>
            <a:r>
              <a:rPr lang="zh-CN" altLang="en-US" sz="2000" dirty="0"/>
              <a:t>阶跃响应曲线法：</a:t>
            </a:r>
            <a:endParaRPr lang="en-US" altLang="zh-CN" sz="2000" dirty="0"/>
          </a:p>
          <a:p>
            <a:endParaRPr lang="en-US" altLang="zh-CN" sz="2000" dirty="0"/>
          </a:p>
          <a:p>
            <a:r>
              <a:rPr lang="zh-CN" altLang="en-US" sz="2000" b="0" i="0" dirty="0">
                <a:effectLst/>
                <a:latin typeface="Courier New" panose="02070309020205020404" pitchFamily="49" charset="0"/>
              </a:rPr>
              <a:t>阶跃扰动量取为被控过程正常输入信号的</a:t>
            </a:r>
            <a:r>
              <a:rPr lang="en-US" altLang="zh-CN" sz="2000" b="0" i="0" dirty="0">
                <a:effectLst/>
                <a:latin typeface="Times New Roman" panose="02020603050405020304" pitchFamily="18" charset="0"/>
              </a:rPr>
              <a:t>5%-15%</a:t>
            </a:r>
            <a:r>
              <a:rPr lang="zh-CN" altLang="en-US" sz="2000" b="0" i="0" dirty="0">
                <a:effectLst/>
                <a:latin typeface="Times New Roman" panose="02020603050405020304" pitchFamily="18" charset="0"/>
              </a:rPr>
              <a:t>。</a:t>
            </a:r>
            <a:endParaRPr lang="en-US" altLang="zh-CN" sz="2000" b="0" i="0" dirty="0">
              <a:effectLst/>
              <a:latin typeface="Times New Roman" panose="02020603050405020304" pitchFamily="18" charset="0"/>
            </a:endParaRPr>
          </a:p>
          <a:p>
            <a:endParaRPr lang="en-US" altLang="zh-CN" sz="2000" b="0" i="0" dirty="0">
              <a:effectLst/>
              <a:latin typeface="Times New Roman" panose="02020603050405020304" pitchFamily="18" charset="0"/>
            </a:endParaRPr>
          </a:p>
          <a:p>
            <a:r>
              <a:rPr lang="zh-CN" altLang="en-US" sz="2000" b="0" i="0" dirty="0">
                <a:effectLst/>
                <a:latin typeface="Courier New" panose="02070309020205020404" pitchFamily="49" charset="0"/>
              </a:rPr>
              <a:t>对有自衡能力的被控过程，试验过程应在输出信号达到新的稳定值时结束；对无自衡能力的被控过程，则应在输出信号变化速度不再改变时结束。</a:t>
            </a:r>
            <a:endParaRPr lang="zh-CN" altLang="en-US" sz="2000" dirty="0">
              <a:highlight>
                <a:srgbClr val="FFFF00"/>
              </a:highlight>
            </a:endParaRPr>
          </a:p>
        </p:txBody>
      </p:sp>
      <p:sp>
        <p:nvSpPr>
          <p:cNvPr id="6" name="文本框 5">
            <a:extLst>
              <a:ext uri="{FF2B5EF4-FFF2-40B4-BE49-F238E27FC236}">
                <a16:creationId xmlns:a16="http://schemas.microsoft.com/office/drawing/2014/main" id="{E452579E-9FC6-ADEB-F0A5-A1449DF1F41E}"/>
              </a:ext>
            </a:extLst>
          </p:cNvPr>
          <p:cNvSpPr txBox="1"/>
          <p:nvPr/>
        </p:nvSpPr>
        <p:spPr>
          <a:xfrm>
            <a:off x="6255026" y="1220642"/>
            <a:ext cx="5791200" cy="1631216"/>
          </a:xfrm>
          <a:prstGeom prst="rect">
            <a:avLst/>
          </a:prstGeom>
          <a:noFill/>
        </p:spPr>
        <p:txBody>
          <a:bodyPr wrap="square" rtlCol="0">
            <a:spAutoFit/>
          </a:bodyPr>
          <a:lstStyle/>
          <a:p>
            <a:r>
              <a:rPr lang="zh-CN" altLang="en-US" sz="2000" dirty="0"/>
              <a:t>方波响应曲线法：</a:t>
            </a:r>
            <a:endParaRPr lang="en-US" altLang="zh-CN" sz="2000" dirty="0"/>
          </a:p>
          <a:p>
            <a:endParaRPr lang="en-US" altLang="zh-CN" sz="2000" dirty="0"/>
          </a:p>
          <a:p>
            <a:r>
              <a:rPr lang="zh-CN" altLang="en-US" sz="2000" b="0" i="0" dirty="0">
                <a:effectLst/>
                <a:latin typeface="Courier New" panose="02070309020205020404" pitchFamily="49" charset="0"/>
              </a:rPr>
              <a:t>不允许长时间施加较大幅度的扰动时使用。</a:t>
            </a:r>
            <a:endParaRPr lang="en-US" altLang="zh-CN" sz="2000" b="0" i="0" dirty="0">
              <a:effectLst/>
              <a:latin typeface="Courier New" panose="02070309020205020404" pitchFamily="49" charset="0"/>
            </a:endParaRPr>
          </a:p>
          <a:p>
            <a:endParaRPr lang="en-US" altLang="zh-CN" sz="2000" dirty="0">
              <a:latin typeface="Courier New" panose="02070309020205020404" pitchFamily="49" charset="0"/>
            </a:endParaRPr>
          </a:p>
          <a:p>
            <a:r>
              <a:rPr lang="zh-CN" altLang="en-US" sz="2000" b="0" i="0" dirty="0">
                <a:effectLst/>
                <a:latin typeface="Courier New" panose="02070309020205020404" pitchFamily="49" charset="0"/>
              </a:rPr>
              <a:t>方波信号是两个阶跃信号的代数和。</a:t>
            </a:r>
            <a:endParaRPr lang="en-US" altLang="zh-CN" sz="2000" dirty="0"/>
          </a:p>
        </p:txBody>
      </p:sp>
      <p:pic>
        <p:nvPicPr>
          <p:cNvPr id="8" name="图片 7">
            <a:extLst>
              <a:ext uri="{FF2B5EF4-FFF2-40B4-BE49-F238E27FC236}">
                <a16:creationId xmlns:a16="http://schemas.microsoft.com/office/drawing/2014/main" id="{5FE055D1-9853-4C6B-CFD1-D209B664368D}"/>
              </a:ext>
            </a:extLst>
          </p:cNvPr>
          <p:cNvPicPr>
            <a:picLocks noChangeAspect="1"/>
          </p:cNvPicPr>
          <p:nvPr/>
        </p:nvPicPr>
        <p:blipFill>
          <a:blip r:embed="rId2"/>
          <a:stretch>
            <a:fillRect/>
          </a:stretch>
        </p:blipFill>
        <p:spPr>
          <a:xfrm>
            <a:off x="6883883" y="3044014"/>
            <a:ext cx="3395382" cy="3548942"/>
          </a:xfrm>
          <a:prstGeom prst="rect">
            <a:avLst/>
          </a:prstGeom>
        </p:spPr>
      </p:pic>
    </p:spTree>
    <p:extLst>
      <p:ext uri="{BB962C8B-B14F-4D97-AF65-F5344CB8AC3E}">
        <p14:creationId xmlns:p14="http://schemas.microsoft.com/office/powerpoint/2010/main" val="1006002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C758F31-4469-B569-FA1F-8623659038EF}"/>
              </a:ext>
            </a:extLst>
          </p:cNvPr>
          <p:cNvSpPr txBox="1"/>
          <p:nvPr/>
        </p:nvSpPr>
        <p:spPr>
          <a:xfrm>
            <a:off x="371061" y="547517"/>
            <a:ext cx="6096000" cy="400110"/>
          </a:xfrm>
          <a:prstGeom prst="rect">
            <a:avLst/>
          </a:prstGeom>
          <a:noFill/>
        </p:spPr>
        <p:txBody>
          <a:bodyPr wrap="square">
            <a:spAutoFit/>
          </a:bodyPr>
          <a:lstStyle/>
          <a:p>
            <a:r>
              <a:rPr lang="zh-CN" altLang="en-US" sz="2000" b="0" i="0" dirty="0">
                <a:effectLst/>
                <a:highlight>
                  <a:srgbClr val="FFFF00"/>
                </a:highlight>
                <a:latin typeface="Courier New" panose="02070309020205020404" pitchFamily="49" charset="0"/>
              </a:rPr>
              <a:t>由阶跃响应曲线确定一阶惯性加滞后环节模型</a:t>
            </a:r>
            <a:endParaRPr lang="zh-CN" altLang="en-US" sz="2000" dirty="0">
              <a:highlight>
                <a:srgbClr val="FFFF00"/>
              </a:highlight>
            </a:endParaRPr>
          </a:p>
        </p:txBody>
      </p:sp>
      <p:pic>
        <p:nvPicPr>
          <p:cNvPr id="5" name="图片 4">
            <a:extLst>
              <a:ext uri="{FF2B5EF4-FFF2-40B4-BE49-F238E27FC236}">
                <a16:creationId xmlns:a16="http://schemas.microsoft.com/office/drawing/2014/main" id="{0195DE5C-DFEA-865D-7AAD-584515836444}"/>
              </a:ext>
            </a:extLst>
          </p:cNvPr>
          <p:cNvPicPr>
            <a:picLocks noChangeAspect="1"/>
          </p:cNvPicPr>
          <p:nvPr/>
        </p:nvPicPr>
        <p:blipFill>
          <a:blip r:embed="rId2"/>
          <a:stretch>
            <a:fillRect/>
          </a:stretch>
        </p:blipFill>
        <p:spPr>
          <a:xfrm>
            <a:off x="472109" y="1249846"/>
            <a:ext cx="3033091" cy="944264"/>
          </a:xfrm>
          <a:prstGeom prst="rect">
            <a:avLst/>
          </a:prstGeom>
        </p:spPr>
      </p:pic>
      <p:pic>
        <p:nvPicPr>
          <p:cNvPr id="7" name="图片 6">
            <a:extLst>
              <a:ext uri="{FF2B5EF4-FFF2-40B4-BE49-F238E27FC236}">
                <a16:creationId xmlns:a16="http://schemas.microsoft.com/office/drawing/2014/main" id="{1EFDE696-B9E2-862B-081F-69D468FF1A09}"/>
              </a:ext>
            </a:extLst>
          </p:cNvPr>
          <p:cNvPicPr>
            <a:picLocks noChangeAspect="1"/>
          </p:cNvPicPr>
          <p:nvPr/>
        </p:nvPicPr>
        <p:blipFill>
          <a:blip r:embed="rId3"/>
          <a:stretch>
            <a:fillRect/>
          </a:stretch>
        </p:blipFill>
        <p:spPr>
          <a:xfrm>
            <a:off x="472109" y="2299252"/>
            <a:ext cx="2083026" cy="506896"/>
          </a:xfrm>
          <a:prstGeom prst="rect">
            <a:avLst/>
          </a:prstGeom>
        </p:spPr>
      </p:pic>
      <p:pic>
        <p:nvPicPr>
          <p:cNvPr id="9" name="图片 8">
            <a:extLst>
              <a:ext uri="{FF2B5EF4-FFF2-40B4-BE49-F238E27FC236}">
                <a16:creationId xmlns:a16="http://schemas.microsoft.com/office/drawing/2014/main" id="{78769869-D630-8207-63AE-155C1759EE46}"/>
              </a:ext>
            </a:extLst>
          </p:cNvPr>
          <p:cNvPicPr>
            <a:picLocks noChangeAspect="1"/>
          </p:cNvPicPr>
          <p:nvPr/>
        </p:nvPicPr>
        <p:blipFill>
          <a:blip r:embed="rId4"/>
          <a:stretch>
            <a:fillRect/>
          </a:stretch>
        </p:blipFill>
        <p:spPr>
          <a:xfrm>
            <a:off x="472109" y="3298811"/>
            <a:ext cx="5332343" cy="2730160"/>
          </a:xfrm>
          <a:prstGeom prst="rect">
            <a:avLst/>
          </a:prstGeom>
        </p:spPr>
      </p:pic>
      <p:pic>
        <p:nvPicPr>
          <p:cNvPr id="11" name="图片 10">
            <a:extLst>
              <a:ext uri="{FF2B5EF4-FFF2-40B4-BE49-F238E27FC236}">
                <a16:creationId xmlns:a16="http://schemas.microsoft.com/office/drawing/2014/main" id="{5F30885A-42F0-D9C6-79FC-1EF48933F4FA}"/>
              </a:ext>
            </a:extLst>
          </p:cNvPr>
          <p:cNvPicPr>
            <a:picLocks noChangeAspect="1"/>
          </p:cNvPicPr>
          <p:nvPr/>
        </p:nvPicPr>
        <p:blipFill>
          <a:blip r:embed="rId5"/>
          <a:stretch>
            <a:fillRect/>
          </a:stretch>
        </p:blipFill>
        <p:spPr>
          <a:xfrm>
            <a:off x="6096000" y="3298811"/>
            <a:ext cx="5670333" cy="2730160"/>
          </a:xfrm>
          <a:prstGeom prst="rect">
            <a:avLst/>
          </a:prstGeom>
        </p:spPr>
      </p:pic>
    </p:spTree>
    <p:extLst>
      <p:ext uri="{BB962C8B-B14F-4D97-AF65-F5344CB8AC3E}">
        <p14:creationId xmlns:p14="http://schemas.microsoft.com/office/powerpoint/2010/main" val="1214009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7D6C974-F4CA-54C5-E55C-126A20373FAF}"/>
              </a:ext>
            </a:extLst>
          </p:cNvPr>
          <p:cNvSpPr txBox="1"/>
          <p:nvPr/>
        </p:nvSpPr>
        <p:spPr>
          <a:xfrm>
            <a:off x="390939" y="593899"/>
            <a:ext cx="6096000" cy="461665"/>
          </a:xfrm>
          <a:prstGeom prst="rect">
            <a:avLst/>
          </a:prstGeom>
          <a:noFill/>
        </p:spPr>
        <p:txBody>
          <a:bodyPr wrap="square">
            <a:spAutoFit/>
          </a:bodyPr>
          <a:lstStyle/>
          <a:p>
            <a:r>
              <a:rPr lang="zh-CN" altLang="en-US" sz="2400" b="0" i="0" dirty="0">
                <a:effectLst/>
                <a:latin typeface="Courier New" panose="02070309020205020404" pitchFamily="49" charset="0"/>
              </a:rPr>
              <a:t>由阶跃响应曲线确定二阶模型</a:t>
            </a:r>
            <a:endParaRPr lang="zh-CN" altLang="en-US" sz="2400" dirty="0"/>
          </a:p>
        </p:txBody>
      </p:sp>
      <p:pic>
        <p:nvPicPr>
          <p:cNvPr id="5" name="图片 4">
            <a:extLst>
              <a:ext uri="{FF2B5EF4-FFF2-40B4-BE49-F238E27FC236}">
                <a16:creationId xmlns:a16="http://schemas.microsoft.com/office/drawing/2014/main" id="{FAE21F5B-9C36-7D91-B28D-A96449D47137}"/>
              </a:ext>
            </a:extLst>
          </p:cNvPr>
          <p:cNvPicPr>
            <a:picLocks noChangeAspect="1"/>
          </p:cNvPicPr>
          <p:nvPr/>
        </p:nvPicPr>
        <p:blipFill>
          <a:blip r:embed="rId2"/>
          <a:stretch>
            <a:fillRect/>
          </a:stretch>
        </p:blipFill>
        <p:spPr>
          <a:xfrm>
            <a:off x="481841" y="1254609"/>
            <a:ext cx="3029986" cy="887982"/>
          </a:xfrm>
          <a:prstGeom prst="rect">
            <a:avLst/>
          </a:prstGeom>
        </p:spPr>
      </p:pic>
      <p:pic>
        <p:nvPicPr>
          <p:cNvPr id="7" name="图片 6">
            <a:extLst>
              <a:ext uri="{FF2B5EF4-FFF2-40B4-BE49-F238E27FC236}">
                <a16:creationId xmlns:a16="http://schemas.microsoft.com/office/drawing/2014/main" id="{7B52A427-DEF4-A4F8-09B9-8FFD29E5E845}"/>
              </a:ext>
            </a:extLst>
          </p:cNvPr>
          <p:cNvPicPr>
            <a:picLocks noChangeAspect="1"/>
          </p:cNvPicPr>
          <p:nvPr/>
        </p:nvPicPr>
        <p:blipFill>
          <a:blip r:embed="rId3"/>
          <a:stretch>
            <a:fillRect/>
          </a:stretch>
        </p:blipFill>
        <p:spPr>
          <a:xfrm>
            <a:off x="481841" y="2199239"/>
            <a:ext cx="2371725" cy="657225"/>
          </a:xfrm>
          <a:prstGeom prst="rect">
            <a:avLst/>
          </a:prstGeom>
        </p:spPr>
      </p:pic>
      <p:pic>
        <p:nvPicPr>
          <p:cNvPr id="9" name="图片 8">
            <a:extLst>
              <a:ext uri="{FF2B5EF4-FFF2-40B4-BE49-F238E27FC236}">
                <a16:creationId xmlns:a16="http://schemas.microsoft.com/office/drawing/2014/main" id="{D38779E9-02E5-33DD-BAFE-A6B9C7982CC2}"/>
              </a:ext>
            </a:extLst>
          </p:cNvPr>
          <p:cNvPicPr>
            <a:picLocks noChangeAspect="1"/>
          </p:cNvPicPr>
          <p:nvPr/>
        </p:nvPicPr>
        <p:blipFill rotWithShape="1">
          <a:blip r:embed="rId4"/>
          <a:srcRect r="3862" b="-10309"/>
          <a:stretch/>
        </p:blipFill>
        <p:spPr>
          <a:xfrm>
            <a:off x="481841" y="3095247"/>
            <a:ext cx="4975843" cy="482839"/>
          </a:xfrm>
          <a:prstGeom prst="rect">
            <a:avLst/>
          </a:prstGeom>
        </p:spPr>
      </p:pic>
      <p:pic>
        <p:nvPicPr>
          <p:cNvPr id="11" name="图片 10">
            <a:extLst>
              <a:ext uri="{FF2B5EF4-FFF2-40B4-BE49-F238E27FC236}">
                <a16:creationId xmlns:a16="http://schemas.microsoft.com/office/drawing/2014/main" id="{70AB6AAC-A482-2F16-C6D5-BA0228FC87A0}"/>
              </a:ext>
            </a:extLst>
          </p:cNvPr>
          <p:cNvPicPr>
            <a:picLocks noChangeAspect="1"/>
          </p:cNvPicPr>
          <p:nvPr/>
        </p:nvPicPr>
        <p:blipFill>
          <a:blip r:embed="rId5"/>
          <a:stretch>
            <a:fillRect/>
          </a:stretch>
        </p:blipFill>
        <p:spPr>
          <a:xfrm>
            <a:off x="481841" y="3762752"/>
            <a:ext cx="4007061" cy="1799397"/>
          </a:xfrm>
          <a:prstGeom prst="rect">
            <a:avLst/>
          </a:prstGeom>
        </p:spPr>
      </p:pic>
    </p:spTree>
    <p:extLst>
      <p:ext uri="{BB962C8B-B14F-4D97-AF65-F5344CB8AC3E}">
        <p14:creationId xmlns:p14="http://schemas.microsoft.com/office/powerpoint/2010/main" val="2429045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6C8CB50-710B-F847-796D-E10EDFF8FCCC}"/>
              </a:ext>
            </a:extLst>
          </p:cNvPr>
          <p:cNvSpPr txBox="1"/>
          <p:nvPr/>
        </p:nvSpPr>
        <p:spPr>
          <a:xfrm>
            <a:off x="483703" y="481256"/>
            <a:ext cx="2491409" cy="523220"/>
          </a:xfrm>
          <a:prstGeom prst="rect">
            <a:avLst/>
          </a:prstGeom>
          <a:noFill/>
        </p:spPr>
        <p:txBody>
          <a:bodyPr wrap="square">
            <a:spAutoFit/>
          </a:bodyPr>
          <a:lstStyle/>
          <a:p>
            <a:r>
              <a:rPr lang="zh-CN" altLang="en-US" sz="2800" b="0" i="0" dirty="0">
                <a:solidFill>
                  <a:srgbClr val="FF0000"/>
                </a:solidFill>
                <a:effectLst/>
                <a:highlight>
                  <a:srgbClr val="FFFF00"/>
                </a:highlight>
                <a:latin typeface="Courier New" panose="02070309020205020404" pitchFamily="49" charset="0"/>
              </a:rPr>
              <a:t>第六章</a:t>
            </a:r>
            <a:endParaRPr lang="zh-CN" altLang="en-US" sz="2800" dirty="0">
              <a:solidFill>
                <a:srgbClr val="FF0000"/>
              </a:solidFill>
              <a:highlight>
                <a:srgbClr val="FFFF00"/>
              </a:highlight>
            </a:endParaRPr>
          </a:p>
        </p:txBody>
      </p:sp>
      <p:sp>
        <p:nvSpPr>
          <p:cNvPr id="4" name="文本框 3">
            <a:extLst>
              <a:ext uri="{FF2B5EF4-FFF2-40B4-BE49-F238E27FC236}">
                <a16:creationId xmlns:a16="http://schemas.microsoft.com/office/drawing/2014/main" id="{80908D8A-47D5-F8DA-7F88-20B0646441CD}"/>
              </a:ext>
            </a:extLst>
          </p:cNvPr>
          <p:cNvSpPr txBox="1"/>
          <p:nvPr/>
        </p:nvSpPr>
        <p:spPr>
          <a:xfrm>
            <a:off x="483703" y="1296264"/>
            <a:ext cx="6687118" cy="1384995"/>
          </a:xfrm>
          <a:prstGeom prst="rect">
            <a:avLst/>
          </a:prstGeom>
          <a:noFill/>
        </p:spPr>
        <p:txBody>
          <a:bodyPr wrap="square">
            <a:spAutoFit/>
          </a:bodyPr>
          <a:lstStyle/>
          <a:p>
            <a:r>
              <a:rPr lang="zh-CN" altLang="en-US" sz="2400" b="0" i="0" dirty="0">
                <a:effectLst/>
                <a:highlight>
                  <a:srgbClr val="FFFF00"/>
                </a:highlight>
                <a:latin typeface="Arial" panose="020B0604020202020204" pitchFamily="34" charset="0"/>
              </a:rPr>
              <a:t>控制仪表：</a:t>
            </a:r>
            <a:endParaRPr lang="en-US" altLang="zh-CN" sz="2400" b="0" i="0" dirty="0">
              <a:effectLst/>
              <a:highlight>
                <a:srgbClr val="FFFF00"/>
              </a:highlight>
              <a:latin typeface="Arial" panose="020B0604020202020204" pitchFamily="34" charset="0"/>
            </a:endParaRPr>
          </a:p>
          <a:p>
            <a:r>
              <a:rPr lang="zh-CN" altLang="en-US" sz="2000" b="0" i="0" dirty="0">
                <a:effectLst/>
                <a:latin typeface="Arial" panose="020B0604020202020204" pitchFamily="34" charset="0"/>
              </a:rPr>
              <a:t>又称控制器或调节器，输入为偏差信号，输出为控制信号。</a:t>
            </a:r>
            <a:endParaRPr lang="en-US" altLang="zh-CN" sz="2000" b="0" i="0" dirty="0">
              <a:effectLst/>
              <a:latin typeface="Arial" panose="020B0604020202020204" pitchFamily="34" charset="0"/>
            </a:endParaRPr>
          </a:p>
          <a:p>
            <a:endParaRPr lang="en-US" altLang="zh-CN" sz="2000" dirty="0">
              <a:latin typeface="Arial" panose="020B0604020202020204" pitchFamily="34" charset="0"/>
            </a:endParaRPr>
          </a:p>
          <a:p>
            <a:r>
              <a:rPr lang="zh-CN" altLang="en-US" sz="2000" dirty="0"/>
              <a:t>分类：电动、气动、自力式（无需专门能源）</a:t>
            </a:r>
          </a:p>
        </p:txBody>
      </p:sp>
      <p:sp>
        <p:nvSpPr>
          <p:cNvPr id="6" name="文本框 5">
            <a:extLst>
              <a:ext uri="{FF2B5EF4-FFF2-40B4-BE49-F238E27FC236}">
                <a16:creationId xmlns:a16="http://schemas.microsoft.com/office/drawing/2014/main" id="{93B6256E-FFC3-41F5-4474-1690A57C59A7}"/>
              </a:ext>
            </a:extLst>
          </p:cNvPr>
          <p:cNvSpPr txBox="1"/>
          <p:nvPr/>
        </p:nvSpPr>
        <p:spPr>
          <a:xfrm>
            <a:off x="483703" y="3244334"/>
            <a:ext cx="7044628" cy="2000548"/>
          </a:xfrm>
          <a:prstGeom prst="rect">
            <a:avLst/>
          </a:prstGeom>
          <a:noFill/>
        </p:spPr>
        <p:txBody>
          <a:bodyPr wrap="square">
            <a:spAutoFit/>
          </a:bodyPr>
          <a:lstStyle/>
          <a:p>
            <a:r>
              <a:rPr lang="zh-CN" altLang="en-US" sz="2400" b="0" i="0" dirty="0">
                <a:effectLst/>
                <a:highlight>
                  <a:srgbClr val="FFFF00"/>
                </a:highlight>
                <a:latin typeface="Arial" panose="020B0604020202020204" pitchFamily="34" charset="0"/>
              </a:rPr>
              <a:t>控制</a:t>
            </a:r>
            <a:r>
              <a:rPr lang="zh-CN" altLang="en-US" sz="2400" dirty="0">
                <a:highlight>
                  <a:srgbClr val="FFFF00"/>
                </a:highlight>
                <a:latin typeface="Arial" panose="020B0604020202020204" pitchFamily="34" charset="0"/>
              </a:rPr>
              <a:t>规律</a:t>
            </a:r>
            <a:r>
              <a:rPr lang="zh-CN" altLang="en-US" sz="2400" b="0" i="0" dirty="0">
                <a:effectLst/>
                <a:highlight>
                  <a:srgbClr val="FFFF00"/>
                </a:highlight>
                <a:latin typeface="Arial" panose="020B0604020202020204" pitchFamily="34" charset="0"/>
              </a:rPr>
              <a:t>：</a:t>
            </a:r>
            <a:endParaRPr lang="en-US" altLang="zh-CN" sz="2400" b="0" i="0" dirty="0">
              <a:effectLst/>
              <a:highlight>
                <a:srgbClr val="FFFF00"/>
              </a:highlight>
              <a:latin typeface="Arial" panose="020B0604020202020204" pitchFamily="34" charset="0"/>
            </a:endParaRPr>
          </a:p>
          <a:p>
            <a:r>
              <a:rPr lang="zh-CN" altLang="en-US" sz="2000" b="0" i="0" dirty="0">
                <a:effectLst/>
                <a:latin typeface="Arial" panose="020B0604020202020204" pitchFamily="34" charset="0"/>
              </a:rPr>
              <a:t>断续控制：输出离散信号</a:t>
            </a:r>
            <a:endParaRPr lang="en-US" altLang="zh-CN" sz="2000" b="0" i="0" dirty="0">
              <a:effectLst/>
              <a:latin typeface="Arial" panose="020B0604020202020204" pitchFamily="34" charset="0"/>
            </a:endParaRPr>
          </a:p>
          <a:p>
            <a:r>
              <a:rPr lang="en-US" altLang="zh-CN" sz="2000" dirty="0">
                <a:latin typeface="Arial" panose="020B0604020202020204" pitchFamily="34" charset="0"/>
              </a:rPr>
              <a:t>        </a:t>
            </a:r>
            <a:r>
              <a:rPr lang="zh-CN" altLang="en-US" sz="2000" b="0" i="0" dirty="0">
                <a:effectLst/>
                <a:latin typeface="Arial" panose="020B0604020202020204" pitchFamily="34" charset="0"/>
              </a:rPr>
              <a:t>双位控制：输出只有两个，也称开关控制</a:t>
            </a:r>
            <a:endParaRPr lang="en-US" altLang="zh-CN" sz="2000" b="0" i="0" dirty="0">
              <a:effectLst/>
              <a:latin typeface="Arial" panose="020B0604020202020204" pitchFamily="34" charset="0"/>
            </a:endParaRPr>
          </a:p>
          <a:p>
            <a:r>
              <a:rPr lang="zh-CN" altLang="en-US" sz="2000" dirty="0">
                <a:latin typeface="Arial" panose="020B0604020202020204" pitchFamily="34" charset="0"/>
              </a:rPr>
              <a:t>        三位控制：三个输出值：</a:t>
            </a:r>
            <a:r>
              <a:rPr lang="en-US" altLang="zh-CN" sz="2000" dirty="0">
                <a:latin typeface="Arial" panose="020B0604020202020204" pitchFamily="34" charset="0"/>
              </a:rPr>
              <a:t>-a,</a:t>
            </a:r>
            <a:r>
              <a:rPr lang="zh-CN" altLang="en-US" sz="2000" dirty="0">
                <a:latin typeface="Arial" panose="020B0604020202020204" pitchFamily="34" charset="0"/>
              </a:rPr>
              <a:t> </a:t>
            </a:r>
            <a:r>
              <a:rPr lang="en-US" altLang="zh-CN" sz="2000" dirty="0">
                <a:latin typeface="Arial" panose="020B0604020202020204" pitchFamily="34" charset="0"/>
              </a:rPr>
              <a:t>0,</a:t>
            </a:r>
            <a:r>
              <a:rPr lang="zh-CN" altLang="en-US" sz="2000" dirty="0">
                <a:latin typeface="Arial" panose="020B0604020202020204" pitchFamily="34" charset="0"/>
              </a:rPr>
              <a:t> </a:t>
            </a:r>
            <a:r>
              <a:rPr lang="en-US" altLang="zh-CN" sz="2000" dirty="0">
                <a:latin typeface="Arial" panose="020B0604020202020204" pitchFamily="34" charset="0"/>
              </a:rPr>
              <a:t>a,</a:t>
            </a:r>
            <a:r>
              <a:rPr lang="zh-CN" altLang="en-US" sz="2000" dirty="0">
                <a:latin typeface="Arial" panose="020B0604020202020204" pitchFamily="34" charset="0"/>
              </a:rPr>
              <a:t> 可以控制两个继电器</a:t>
            </a:r>
            <a:endParaRPr lang="en-US" altLang="zh-CN" sz="2000" dirty="0">
              <a:latin typeface="Arial" panose="020B0604020202020204" pitchFamily="34" charset="0"/>
            </a:endParaRPr>
          </a:p>
          <a:p>
            <a:endParaRPr lang="en-US" altLang="zh-CN" sz="2000" dirty="0">
              <a:latin typeface="Arial" panose="020B0604020202020204" pitchFamily="34" charset="0"/>
            </a:endParaRPr>
          </a:p>
          <a:p>
            <a:r>
              <a:rPr lang="zh-CN" altLang="en-US" sz="2000" b="0" i="0" dirty="0">
                <a:effectLst/>
                <a:latin typeface="Arial" panose="020B0604020202020204" pitchFamily="34" charset="0"/>
              </a:rPr>
              <a:t>连续控制：如</a:t>
            </a:r>
            <a:r>
              <a:rPr lang="en-US" altLang="zh-CN" sz="2000" b="0" i="0" dirty="0">
                <a:effectLst/>
                <a:latin typeface="Arial" panose="020B0604020202020204" pitchFamily="34" charset="0"/>
              </a:rPr>
              <a:t>PID</a:t>
            </a:r>
            <a:r>
              <a:rPr lang="zh-CN" altLang="en-US" sz="2000" b="0" i="0" dirty="0">
                <a:effectLst/>
                <a:latin typeface="Arial" panose="020B0604020202020204" pitchFamily="34" charset="0"/>
              </a:rPr>
              <a:t>控制</a:t>
            </a:r>
            <a:endParaRPr lang="en-US" altLang="zh-CN" sz="2000" b="0" i="0" dirty="0">
              <a:effectLst/>
              <a:latin typeface="Arial" panose="020B0604020202020204" pitchFamily="34" charset="0"/>
            </a:endParaRPr>
          </a:p>
        </p:txBody>
      </p:sp>
    </p:spTree>
    <p:extLst>
      <p:ext uri="{BB962C8B-B14F-4D97-AF65-F5344CB8AC3E}">
        <p14:creationId xmlns:p14="http://schemas.microsoft.com/office/powerpoint/2010/main" val="1844668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0B6504-4DF4-E970-CDB0-B97AE9FDBC72}"/>
              </a:ext>
            </a:extLst>
          </p:cNvPr>
          <p:cNvSpPr txBox="1"/>
          <p:nvPr/>
        </p:nvSpPr>
        <p:spPr>
          <a:xfrm>
            <a:off x="390939" y="593899"/>
            <a:ext cx="2398644" cy="400110"/>
          </a:xfrm>
          <a:prstGeom prst="rect">
            <a:avLst/>
          </a:prstGeom>
          <a:noFill/>
        </p:spPr>
        <p:txBody>
          <a:bodyPr wrap="square">
            <a:spAutoFit/>
          </a:bodyPr>
          <a:lstStyle/>
          <a:p>
            <a:r>
              <a:rPr lang="zh-CN" altLang="en-US" sz="2000" b="0" i="0" dirty="0">
                <a:effectLst/>
                <a:latin typeface="Courier New" panose="02070309020205020404" pitchFamily="49" charset="0"/>
              </a:rPr>
              <a:t>比例控制：</a:t>
            </a:r>
            <a:endParaRPr lang="en-US" altLang="zh-CN" sz="2000" b="0" i="0" dirty="0">
              <a:effectLst/>
              <a:latin typeface="Courier New" panose="02070309020205020404" pitchFamily="49" charset="0"/>
            </a:endParaRPr>
          </a:p>
        </p:txBody>
      </p:sp>
      <p:pic>
        <p:nvPicPr>
          <p:cNvPr id="4" name="图片 3">
            <a:extLst>
              <a:ext uri="{FF2B5EF4-FFF2-40B4-BE49-F238E27FC236}">
                <a16:creationId xmlns:a16="http://schemas.microsoft.com/office/drawing/2014/main" id="{409FA2EE-E421-F454-7E35-5FD7640E98DF}"/>
              </a:ext>
            </a:extLst>
          </p:cNvPr>
          <p:cNvPicPr>
            <a:picLocks noChangeAspect="1"/>
          </p:cNvPicPr>
          <p:nvPr/>
        </p:nvPicPr>
        <p:blipFill>
          <a:blip r:embed="rId2"/>
          <a:stretch>
            <a:fillRect/>
          </a:stretch>
        </p:blipFill>
        <p:spPr>
          <a:xfrm>
            <a:off x="487431" y="1213376"/>
            <a:ext cx="2043734" cy="493315"/>
          </a:xfrm>
          <a:prstGeom prst="rect">
            <a:avLst/>
          </a:prstGeom>
        </p:spPr>
      </p:pic>
      <p:sp>
        <p:nvSpPr>
          <p:cNvPr id="6" name="文本框 5">
            <a:extLst>
              <a:ext uri="{FF2B5EF4-FFF2-40B4-BE49-F238E27FC236}">
                <a16:creationId xmlns:a16="http://schemas.microsoft.com/office/drawing/2014/main" id="{8139A814-E712-F2C9-B308-B9A1769B274D}"/>
              </a:ext>
            </a:extLst>
          </p:cNvPr>
          <p:cNvSpPr txBox="1"/>
          <p:nvPr/>
        </p:nvSpPr>
        <p:spPr>
          <a:xfrm>
            <a:off x="390939" y="1926058"/>
            <a:ext cx="3067878" cy="369332"/>
          </a:xfrm>
          <a:prstGeom prst="rect">
            <a:avLst/>
          </a:prstGeom>
          <a:noFill/>
        </p:spPr>
        <p:txBody>
          <a:bodyPr wrap="square">
            <a:spAutoFit/>
          </a:bodyPr>
          <a:lstStyle/>
          <a:p>
            <a:r>
              <a:rPr lang="zh-CN" altLang="en-US" b="0" i="0" dirty="0">
                <a:effectLst/>
                <a:latin typeface="Arial" panose="020B0604020202020204" pitchFamily="34" charset="0"/>
              </a:rPr>
              <a:t>控制及时，但存在静差。</a:t>
            </a:r>
            <a:endParaRPr lang="en-US" altLang="zh-CN" b="0" i="0" dirty="0">
              <a:effectLst/>
              <a:latin typeface="Arial" panose="020B0604020202020204" pitchFamily="34" charset="0"/>
            </a:endParaRPr>
          </a:p>
        </p:txBody>
      </p:sp>
      <p:sp>
        <p:nvSpPr>
          <p:cNvPr id="7" name="文本框 6">
            <a:extLst>
              <a:ext uri="{FF2B5EF4-FFF2-40B4-BE49-F238E27FC236}">
                <a16:creationId xmlns:a16="http://schemas.microsoft.com/office/drawing/2014/main" id="{BDBC7249-D505-4830-B31B-D121CE394D9D}"/>
              </a:ext>
            </a:extLst>
          </p:cNvPr>
          <p:cNvSpPr txBox="1"/>
          <p:nvPr/>
        </p:nvSpPr>
        <p:spPr>
          <a:xfrm>
            <a:off x="390939" y="2792425"/>
            <a:ext cx="4644888" cy="646331"/>
          </a:xfrm>
          <a:prstGeom prst="rect">
            <a:avLst/>
          </a:prstGeom>
          <a:noFill/>
        </p:spPr>
        <p:txBody>
          <a:bodyPr wrap="square">
            <a:spAutoFit/>
          </a:bodyPr>
          <a:lstStyle/>
          <a:p>
            <a:r>
              <a:rPr lang="zh-CN" altLang="en-US" dirty="0">
                <a:solidFill>
                  <a:srgbClr val="FF0000"/>
                </a:solidFill>
                <a:latin typeface="Arial" panose="020B0604020202020204" pitchFamily="34" charset="0"/>
              </a:rPr>
              <a:t>比例度：</a:t>
            </a:r>
            <a:r>
              <a:rPr lang="zh-CN" altLang="en-US" b="0" i="0" dirty="0">
                <a:effectLst/>
                <a:latin typeface="Arial" panose="020B0604020202020204" pitchFamily="34" charset="0"/>
              </a:rPr>
              <a:t>控制器输入偏差的相对变化值与相应的输出相对变化值之比，用百分数表示。</a:t>
            </a:r>
            <a:endParaRPr lang="en-US" altLang="zh-CN" dirty="0">
              <a:latin typeface="Arial" panose="020B0604020202020204" pitchFamily="34" charset="0"/>
            </a:endParaRPr>
          </a:p>
        </p:txBody>
      </p:sp>
      <p:pic>
        <p:nvPicPr>
          <p:cNvPr id="9" name="图片 8">
            <a:extLst>
              <a:ext uri="{FF2B5EF4-FFF2-40B4-BE49-F238E27FC236}">
                <a16:creationId xmlns:a16="http://schemas.microsoft.com/office/drawing/2014/main" id="{C3AB0493-4BE5-C844-82DE-20CC9718C892}"/>
              </a:ext>
            </a:extLst>
          </p:cNvPr>
          <p:cNvPicPr>
            <a:picLocks noChangeAspect="1"/>
          </p:cNvPicPr>
          <p:nvPr/>
        </p:nvPicPr>
        <p:blipFill>
          <a:blip r:embed="rId3"/>
          <a:stretch>
            <a:fillRect/>
          </a:stretch>
        </p:blipFill>
        <p:spPr>
          <a:xfrm>
            <a:off x="487431" y="3628196"/>
            <a:ext cx="4820065" cy="908244"/>
          </a:xfrm>
          <a:prstGeom prst="rect">
            <a:avLst/>
          </a:prstGeom>
        </p:spPr>
      </p:pic>
      <p:sp>
        <p:nvSpPr>
          <p:cNvPr id="10" name="文本框 9">
            <a:extLst>
              <a:ext uri="{FF2B5EF4-FFF2-40B4-BE49-F238E27FC236}">
                <a16:creationId xmlns:a16="http://schemas.microsoft.com/office/drawing/2014/main" id="{A0C818D3-5986-C3F8-CB35-C997377EABD7}"/>
              </a:ext>
            </a:extLst>
          </p:cNvPr>
          <p:cNvSpPr txBox="1"/>
          <p:nvPr/>
        </p:nvSpPr>
        <p:spPr>
          <a:xfrm>
            <a:off x="5917096" y="593899"/>
            <a:ext cx="2398644" cy="400110"/>
          </a:xfrm>
          <a:prstGeom prst="rect">
            <a:avLst/>
          </a:prstGeom>
          <a:noFill/>
        </p:spPr>
        <p:txBody>
          <a:bodyPr wrap="square">
            <a:spAutoFit/>
          </a:bodyPr>
          <a:lstStyle/>
          <a:p>
            <a:r>
              <a:rPr lang="zh-CN" altLang="en-US" sz="2000" b="0" i="0" dirty="0">
                <a:effectLst/>
                <a:latin typeface="Courier New" panose="02070309020205020404" pitchFamily="49" charset="0"/>
              </a:rPr>
              <a:t>积分控制：</a:t>
            </a:r>
            <a:endParaRPr lang="en-US" altLang="zh-CN" sz="2000" b="0" i="0" dirty="0">
              <a:effectLst/>
              <a:latin typeface="Courier New" panose="02070309020205020404" pitchFamily="49" charset="0"/>
            </a:endParaRPr>
          </a:p>
        </p:txBody>
      </p:sp>
      <p:pic>
        <p:nvPicPr>
          <p:cNvPr id="12" name="图片 11">
            <a:extLst>
              <a:ext uri="{FF2B5EF4-FFF2-40B4-BE49-F238E27FC236}">
                <a16:creationId xmlns:a16="http://schemas.microsoft.com/office/drawing/2014/main" id="{E55E5B47-288D-2920-05DE-F1EFCD11A803}"/>
              </a:ext>
            </a:extLst>
          </p:cNvPr>
          <p:cNvPicPr>
            <a:picLocks noChangeAspect="1"/>
          </p:cNvPicPr>
          <p:nvPr/>
        </p:nvPicPr>
        <p:blipFill>
          <a:blip r:embed="rId4"/>
          <a:stretch>
            <a:fillRect/>
          </a:stretch>
        </p:blipFill>
        <p:spPr>
          <a:xfrm>
            <a:off x="5974248" y="1140623"/>
            <a:ext cx="2043734" cy="884169"/>
          </a:xfrm>
          <a:prstGeom prst="rect">
            <a:avLst/>
          </a:prstGeom>
        </p:spPr>
      </p:pic>
      <p:sp>
        <p:nvSpPr>
          <p:cNvPr id="14" name="文本框 13">
            <a:extLst>
              <a:ext uri="{FF2B5EF4-FFF2-40B4-BE49-F238E27FC236}">
                <a16:creationId xmlns:a16="http://schemas.microsoft.com/office/drawing/2014/main" id="{73F47F5C-ED22-D58D-DE1B-E5B0C94FF53F}"/>
              </a:ext>
            </a:extLst>
          </p:cNvPr>
          <p:cNvSpPr txBox="1"/>
          <p:nvPr/>
        </p:nvSpPr>
        <p:spPr>
          <a:xfrm>
            <a:off x="5817704" y="2295390"/>
            <a:ext cx="6096000" cy="369332"/>
          </a:xfrm>
          <a:prstGeom prst="rect">
            <a:avLst/>
          </a:prstGeom>
          <a:noFill/>
        </p:spPr>
        <p:txBody>
          <a:bodyPr wrap="square">
            <a:spAutoFit/>
          </a:bodyPr>
          <a:lstStyle/>
          <a:p>
            <a:r>
              <a:rPr lang="zh-CN" altLang="en-US" b="0" i="0" dirty="0">
                <a:effectLst/>
                <a:latin typeface="Arial" panose="020B0604020202020204" pitchFamily="34" charset="0"/>
              </a:rPr>
              <a:t>当</a:t>
            </a:r>
            <a:r>
              <a:rPr lang="en-US" altLang="zh-CN" b="0" i="0" dirty="0">
                <a:effectLst/>
                <a:latin typeface="Times New Roman" panose="02020603050405020304" pitchFamily="18" charset="0"/>
              </a:rPr>
              <a:t>e</a:t>
            </a:r>
            <a:r>
              <a:rPr lang="zh-CN" altLang="en-US" b="0" i="0" dirty="0">
                <a:effectLst/>
                <a:latin typeface="Arial" panose="020B0604020202020204" pitchFamily="34" charset="0"/>
              </a:rPr>
              <a:t>是幅值为</a:t>
            </a:r>
            <a:r>
              <a:rPr lang="en-US" altLang="zh-CN" b="0" i="0" dirty="0">
                <a:effectLst/>
                <a:latin typeface="Times New Roman" panose="02020603050405020304" pitchFamily="18" charset="0"/>
              </a:rPr>
              <a:t>E</a:t>
            </a:r>
            <a:r>
              <a:rPr lang="zh-CN" altLang="en-US" b="0" i="0" dirty="0">
                <a:effectLst/>
                <a:latin typeface="Arial" panose="020B0604020202020204" pitchFamily="34" charset="0"/>
              </a:rPr>
              <a:t>的阶跃时：</a:t>
            </a:r>
            <a:endParaRPr lang="zh-CN" altLang="en-US" dirty="0"/>
          </a:p>
        </p:txBody>
      </p:sp>
      <p:pic>
        <p:nvPicPr>
          <p:cNvPr id="16" name="图片 15">
            <a:extLst>
              <a:ext uri="{FF2B5EF4-FFF2-40B4-BE49-F238E27FC236}">
                <a16:creationId xmlns:a16="http://schemas.microsoft.com/office/drawing/2014/main" id="{0E845001-4D94-7AF2-8467-27CE48DEC868}"/>
              </a:ext>
            </a:extLst>
          </p:cNvPr>
          <p:cNvPicPr>
            <a:picLocks noChangeAspect="1"/>
          </p:cNvPicPr>
          <p:nvPr/>
        </p:nvPicPr>
        <p:blipFill>
          <a:blip r:embed="rId5"/>
          <a:stretch>
            <a:fillRect/>
          </a:stretch>
        </p:blipFill>
        <p:spPr>
          <a:xfrm>
            <a:off x="8685353" y="1431974"/>
            <a:ext cx="2612125" cy="1424103"/>
          </a:xfrm>
          <a:prstGeom prst="rect">
            <a:avLst/>
          </a:prstGeom>
        </p:spPr>
      </p:pic>
      <p:sp>
        <p:nvSpPr>
          <p:cNvPr id="18" name="文本框 17">
            <a:extLst>
              <a:ext uri="{FF2B5EF4-FFF2-40B4-BE49-F238E27FC236}">
                <a16:creationId xmlns:a16="http://schemas.microsoft.com/office/drawing/2014/main" id="{D51B16AD-6FBD-7F23-4642-AFAE0559DF2C}"/>
              </a:ext>
            </a:extLst>
          </p:cNvPr>
          <p:cNvSpPr txBox="1"/>
          <p:nvPr/>
        </p:nvSpPr>
        <p:spPr>
          <a:xfrm>
            <a:off x="5817704" y="3204972"/>
            <a:ext cx="6096000" cy="1200329"/>
          </a:xfrm>
          <a:prstGeom prst="rect">
            <a:avLst/>
          </a:prstGeom>
          <a:noFill/>
        </p:spPr>
        <p:txBody>
          <a:bodyPr wrap="square">
            <a:spAutoFit/>
          </a:bodyPr>
          <a:lstStyle/>
          <a:p>
            <a:r>
              <a:rPr lang="zh-CN" altLang="en-US" b="0" i="0" dirty="0">
                <a:effectLst/>
                <a:latin typeface="Arial" panose="020B0604020202020204" pitchFamily="34" charset="0"/>
              </a:rPr>
              <a:t>当有偏差存在时，积分输出将随时间增长（或减小）；当偏差消失时，输出能保持在某一值上。</a:t>
            </a:r>
            <a:endParaRPr lang="en-US" altLang="zh-CN" b="0" i="0" dirty="0">
              <a:effectLst/>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可以消除静差，但控制作用缓慢，还可能降低系统稳定性。</a:t>
            </a:r>
            <a:endParaRPr lang="zh-CN" altLang="en-US" dirty="0"/>
          </a:p>
        </p:txBody>
      </p:sp>
    </p:spTree>
    <p:extLst>
      <p:ext uri="{BB962C8B-B14F-4D97-AF65-F5344CB8AC3E}">
        <p14:creationId xmlns:p14="http://schemas.microsoft.com/office/powerpoint/2010/main" val="1059857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414FF5-C04F-2BEB-0A10-E621D97CF00A}"/>
              </a:ext>
            </a:extLst>
          </p:cNvPr>
          <p:cNvSpPr txBox="1"/>
          <p:nvPr/>
        </p:nvSpPr>
        <p:spPr>
          <a:xfrm>
            <a:off x="390939" y="593899"/>
            <a:ext cx="2398644" cy="400110"/>
          </a:xfrm>
          <a:prstGeom prst="rect">
            <a:avLst/>
          </a:prstGeom>
          <a:noFill/>
        </p:spPr>
        <p:txBody>
          <a:bodyPr wrap="square">
            <a:spAutoFit/>
          </a:bodyPr>
          <a:lstStyle/>
          <a:p>
            <a:r>
              <a:rPr lang="zh-CN" altLang="en-US" sz="2000" b="0" i="0" dirty="0">
                <a:effectLst/>
                <a:latin typeface="Courier New" panose="02070309020205020404" pitchFamily="49" charset="0"/>
              </a:rPr>
              <a:t>比例积分控制：</a:t>
            </a:r>
            <a:endParaRPr lang="en-US" altLang="zh-CN" sz="2000" b="0" i="0" dirty="0">
              <a:effectLst/>
              <a:latin typeface="Courier New" panose="02070309020205020404" pitchFamily="49" charset="0"/>
            </a:endParaRPr>
          </a:p>
        </p:txBody>
      </p:sp>
      <p:pic>
        <p:nvPicPr>
          <p:cNvPr id="4" name="图片 3">
            <a:extLst>
              <a:ext uri="{FF2B5EF4-FFF2-40B4-BE49-F238E27FC236}">
                <a16:creationId xmlns:a16="http://schemas.microsoft.com/office/drawing/2014/main" id="{79900FA7-8234-8E2E-2A50-BBC7EE79A88A}"/>
              </a:ext>
            </a:extLst>
          </p:cNvPr>
          <p:cNvPicPr>
            <a:picLocks noChangeAspect="1"/>
          </p:cNvPicPr>
          <p:nvPr/>
        </p:nvPicPr>
        <p:blipFill>
          <a:blip r:embed="rId2"/>
          <a:stretch>
            <a:fillRect/>
          </a:stretch>
        </p:blipFill>
        <p:spPr>
          <a:xfrm>
            <a:off x="717482" y="1254195"/>
            <a:ext cx="2708206" cy="794876"/>
          </a:xfrm>
          <a:prstGeom prst="rect">
            <a:avLst/>
          </a:prstGeom>
        </p:spPr>
      </p:pic>
      <p:pic>
        <p:nvPicPr>
          <p:cNvPr id="6" name="图片 5">
            <a:extLst>
              <a:ext uri="{FF2B5EF4-FFF2-40B4-BE49-F238E27FC236}">
                <a16:creationId xmlns:a16="http://schemas.microsoft.com/office/drawing/2014/main" id="{AF6A3FCC-9897-3A43-64B4-388A68F43E7A}"/>
              </a:ext>
            </a:extLst>
          </p:cNvPr>
          <p:cNvPicPr>
            <a:picLocks noChangeAspect="1"/>
          </p:cNvPicPr>
          <p:nvPr/>
        </p:nvPicPr>
        <p:blipFill>
          <a:blip r:embed="rId3"/>
          <a:stretch>
            <a:fillRect/>
          </a:stretch>
        </p:blipFill>
        <p:spPr>
          <a:xfrm>
            <a:off x="717482" y="2246147"/>
            <a:ext cx="3116750" cy="794876"/>
          </a:xfrm>
          <a:prstGeom prst="rect">
            <a:avLst/>
          </a:prstGeom>
        </p:spPr>
      </p:pic>
      <p:pic>
        <p:nvPicPr>
          <p:cNvPr id="8" name="图片 7">
            <a:extLst>
              <a:ext uri="{FF2B5EF4-FFF2-40B4-BE49-F238E27FC236}">
                <a16:creationId xmlns:a16="http://schemas.microsoft.com/office/drawing/2014/main" id="{37DD63B4-9C0B-D7B0-5756-3E983BD62338}"/>
              </a:ext>
            </a:extLst>
          </p:cNvPr>
          <p:cNvPicPr>
            <a:picLocks noChangeAspect="1"/>
          </p:cNvPicPr>
          <p:nvPr/>
        </p:nvPicPr>
        <p:blipFill>
          <a:blip r:embed="rId4"/>
          <a:stretch>
            <a:fillRect/>
          </a:stretch>
        </p:blipFill>
        <p:spPr>
          <a:xfrm>
            <a:off x="717482" y="3429000"/>
            <a:ext cx="3619086" cy="1198127"/>
          </a:xfrm>
          <a:prstGeom prst="rect">
            <a:avLst/>
          </a:prstGeom>
        </p:spPr>
      </p:pic>
      <p:sp>
        <p:nvSpPr>
          <p:cNvPr id="13" name="文本框 12">
            <a:extLst>
              <a:ext uri="{FF2B5EF4-FFF2-40B4-BE49-F238E27FC236}">
                <a16:creationId xmlns:a16="http://schemas.microsoft.com/office/drawing/2014/main" id="{404C3C20-9F06-9482-3A1B-2EB7C441E2C0}"/>
              </a:ext>
            </a:extLst>
          </p:cNvPr>
          <p:cNvSpPr txBox="1"/>
          <p:nvPr/>
        </p:nvSpPr>
        <p:spPr>
          <a:xfrm>
            <a:off x="5639008" y="4627127"/>
            <a:ext cx="3319669" cy="400110"/>
          </a:xfrm>
          <a:prstGeom prst="rect">
            <a:avLst/>
          </a:prstGeom>
          <a:noFill/>
        </p:spPr>
        <p:txBody>
          <a:bodyPr wrap="square">
            <a:spAutoFit/>
          </a:bodyPr>
          <a:lstStyle/>
          <a:p>
            <a:r>
              <a:rPr lang="zh-CN" altLang="en-US" sz="2000" b="0" i="0" dirty="0">
                <a:effectLst/>
                <a:latin typeface="Arial" panose="020B0604020202020204" pitchFamily="34" charset="0"/>
              </a:rPr>
              <a:t>比例微分控制：</a:t>
            </a:r>
            <a:endParaRPr lang="zh-CN" altLang="en-US" sz="2000" dirty="0"/>
          </a:p>
        </p:txBody>
      </p:sp>
      <p:pic>
        <p:nvPicPr>
          <p:cNvPr id="14" name="图片 13">
            <a:extLst>
              <a:ext uri="{FF2B5EF4-FFF2-40B4-BE49-F238E27FC236}">
                <a16:creationId xmlns:a16="http://schemas.microsoft.com/office/drawing/2014/main" id="{EBB377C3-DD0F-718F-3427-A78787DA9793}"/>
              </a:ext>
            </a:extLst>
          </p:cNvPr>
          <p:cNvPicPr>
            <a:picLocks noChangeAspect="1"/>
          </p:cNvPicPr>
          <p:nvPr/>
        </p:nvPicPr>
        <p:blipFill>
          <a:blip r:embed="rId5"/>
          <a:stretch>
            <a:fillRect/>
          </a:stretch>
        </p:blipFill>
        <p:spPr>
          <a:xfrm>
            <a:off x="5734051" y="5194948"/>
            <a:ext cx="2065062" cy="1449808"/>
          </a:xfrm>
          <a:prstGeom prst="rect">
            <a:avLst/>
          </a:prstGeom>
        </p:spPr>
      </p:pic>
      <p:sp>
        <p:nvSpPr>
          <p:cNvPr id="15" name="文本框 14">
            <a:extLst>
              <a:ext uri="{FF2B5EF4-FFF2-40B4-BE49-F238E27FC236}">
                <a16:creationId xmlns:a16="http://schemas.microsoft.com/office/drawing/2014/main" id="{49CDD25F-31D8-32C0-CFC0-25959B673C6A}"/>
              </a:ext>
            </a:extLst>
          </p:cNvPr>
          <p:cNvSpPr txBox="1"/>
          <p:nvPr/>
        </p:nvSpPr>
        <p:spPr>
          <a:xfrm>
            <a:off x="5639008" y="593899"/>
            <a:ext cx="4432852" cy="3847207"/>
          </a:xfrm>
          <a:prstGeom prst="rect">
            <a:avLst/>
          </a:prstGeom>
          <a:noFill/>
        </p:spPr>
        <p:txBody>
          <a:bodyPr wrap="square">
            <a:spAutoFit/>
          </a:bodyPr>
          <a:lstStyle/>
          <a:p>
            <a:r>
              <a:rPr lang="zh-CN" altLang="en-US" sz="2000" b="0" i="0" dirty="0">
                <a:effectLst/>
                <a:latin typeface="Arial" panose="020B0604020202020204" pitchFamily="34" charset="0"/>
              </a:rPr>
              <a:t>微分控制：</a:t>
            </a:r>
            <a:endParaRPr lang="en-US" altLang="zh-CN" sz="2000" b="0" i="0" dirty="0">
              <a:effectLst/>
              <a:latin typeface="Arial" panose="020B0604020202020204" pitchFamily="34" charset="0"/>
            </a:endParaRPr>
          </a:p>
          <a:p>
            <a:endParaRPr lang="en-US" altLang="zh-CN" sz="2000" dirty="0">
              <a:latin typeface="Arial" panose="020B0604020202020204" pitchFamily="34" charset="0"/>
            </a:endParaRPr>
          </a:p>
          <a:p>
            <a:endParaRPr lang="en-US" altLang="zh-CN" sz="2000" b="0" i="0" dirty="0">
              <a:effectLst/>
              <a:latin typeface="Arial" panose="020B0604020202020204" pitchFamily="34" charset="0"/>
            </a:endParaRPr>
          </a:p>
          <a:p>
            <a:endParaRPr lang="en-US" altLang="zh-CN" sz="2000" dirty="0">
              <a:latin typeface="Arial" panose="020B0604020202020204" pitchFamily="34" charset="0"/>
            </a:endParaRPr>
          </a:p>
          <a:p>
            <a:endParaRPr lang="en-US" altLang="zh-CN" sz="2000" b="0" i="0" dirty="0">
              <a:effectLst/>
              <a:latin typeface="Arial" panose="020B0604020202020204" pitchFamily="34" charset="0"/>
            </a:endParaRPr>
          </a:p>
          <a:p>
            <a:r>
              <a:rPr lang="zh-CN" altLang="en-US" b="0" i="0" dirty="0">
                <a:effectLst/>
                <a:latin typeface="Arial" panose="020B0604020202020204" pitchFamily="34" charset="0"/>
              </a:rPr>
              <a:t>对于惯性较大的对象，常常希望能加快控制速度，此时可增加微分作用。</a:t>
            </a:r>
            <a:endParaRPr lang="en-US" altLang="zh-CN" b="0" i="0" dirty="0">
              <a:effectLst/>
              <a:latin typeface="Arial" panose="020B0604020202020204" pitchFamily="34" charset="0"/>
            </a:endParaRPr>
          </a:p>
          <a:p>
            <a:endParaRPr lang="en-US" altLang="zh-CN" dirty="0">
              <a:latin typeface="Arial" panose="020B0604020202020204" pitchFamily="34" charset="0"/>
            </a:endParaRPr>
          </a:p>
          <a:p>
            <a:r>
              <a:rPr lang="zh-CN" altLang="en-US" b="0" i="0" dirty="0">
                <a:effectLst/>
                <a:latin typeface="Arial" panose="020B0604020202020204" pitchFamily="34" charset="0"/>
              </a:rPr>
              <a:t>微分作用能超前控制，在偏差出现或变化的瞬间，产生较大调节量，使偏差尽快地消除。</a:t>
            </a:r>
            <a:endParaRPr lang="en-US" altLang="zh-CN" b="0" i="0" dirty="0">
              <a:effectLst/>
              <a:latin typeface="Arial" panose="020B0604020202020204" pitchFamily="34" charset="0"/>
            </a:endParaRPr>
          </a:p>
          <a:p>
            <a:endParaRPr lang="en-US" altLang="zh-CN" dirty="0">
              <a:latin typeface="Arial" panose="020B0604020202020204" pitchFamily="34" charset="0"/>
            </a:endParaRPr>
          </a:p>
          <a:p>
            <a:r>
              <a:rPr lang="zh-CN" altLang="en-US" b="0" i="0" dirty="0">
                <a:effectLst/>
                <a:latin typeface="Arial" panose="020B0604020202020204" pitchFamily="34" charset="0"/>
              </a:rPr>
              <a:t>对静差不起作用。</a:t>
            </a:r>
            <a:endParaRPr lang="zh-CN" altLang="en-US" dirty="0"/>
          </a:p>
        </p:txBody>
      </p:sp>
      <p:pic>
        <p:nvPicPr>
          <p:cNvPr id="16" name="图片 15">
            <a:extLst>
              <a:ext uri="{FF2B5EF4-FFF2-40B4-BE49-F238E27FC236}">
                <a16:creationId xmlns:a16="http://schemas.microsoft.com/office/drawing/2014/main" id="{ACADDF44-C563-87DF-5CE6-3C12B8300A88}"/>
              </a:ext>
            </a:extLst>
          </p:cNvPr>
          <p:cNvPicPr>
            <a:picLocks noChangeAspect="1"/>
          </p:cNvPicPr>
          <p:nvPr/>
        </p:nvPicPr>
        <p:blipFill>
          <a:blip r:embed="rId6"/>
          <a:stretch>
            <a:fillRect/>
          </a:stretch>
        </p:blipFill>
        <p:spPr>
          <a:xfrm>
            <a:off x="5734051" y="1180063"/>
            <a:ext cx="1544806" cy="900527"/>
          </a:xfrm>
          <a:prstGeom prst="rect">
            <a:avLst/>
          </a:prstGeom>
        </p:spPr>
      </p:pic>
    </p:spTree>
    <p:extLst>
      <p:ext uri="{BB962C8B-B14F-4D97-AF65-F5344CB8AC3E}">
        <p14:creationId xmlns:p14="http://schemas.microsoft.com/office/powerpoint/2010/main" val="4250290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604A68D-BCF8-C73F-93D1-CD8B8A4C9CAE}"/>
              </a:ext>
            </a:extLst>
          </p:cNvPr>
          <p:cNvPicPr>
            <a:picLocks noChangeAspect="1"/>
          </p:cNvPicPr>
          <p:nvPr/>
        </p:nvPicPr>
        <p:blipFill>
          <a:blip r:embed="rId2"/>
          <a:stretch>
            <a:fillRect/>
          </a:stretch>
        </p:blipFill>
        <p:spPr>
          <a:xfrm>
            <a:off x="7016885" y="5104722"/>
            <a:ext cx="4568757" cy="1395103"/>
          </a:xfrm>
          <a:prstGeom prst="rect">
            <a:avLst/>
          </a:prstGeom>
        </p:spPr>
      </p:pic>
      <p:pic>
        <p:nvPicPr>
          <p:cNvPr id="4" name="图片 3">
            <a:extLst>
              <a:ext uri="{FF2B5EF4-FFF2-40B4-BE49-F238E27FC236}">
                <a16:creationId xmlns:a16="http://schemas.microsoft.com/office/drawing/2014/main" id="{05107705-0437-6110-5432-D8D20AFF9972}"/>
              </a:ext>
            </a:extLst>
          </p:cNvPr>
          <p:cNvPicPr>
            <a:picLocks noChangeAspect="1"/>
          </p:cNvPicPr>
          <p:nvPr/>
        </p:nvPicPr>
        <p:blipFill>
          <a:blip r:embed="rId3"/>
          <a:stretch>
            <a:fillRect/>
          </a:stretch>
        </p:blipFill>
        <p:spPr>
          <a:xfrm>
            <a:off x="364344" y="2659960"/>
            <a:ext cx="6225196" cy="1638950"/>
          </a:xfrm>
          <a:prstGeom prst="rect">
            <a:avLst/>
          </a:prstGeom>
        </p:spPr>
      </p:pic>
      <p:pic>
        <p:nvPicPr>
          <p:cNvPr id="5" name="图片 4">
            <a:extLst>
              <a:ext uri="{FF2B5EF4-FFF2-40B4-BE49-F238E27FC236}">
                <a16:creationId xmlns:a16="http://schemas.microsoft.com/office/drawing/2014/main" id="{87CD9254-6CA6-4A74-CAC1-60A28F66F461}"/>
              </a:ext>
            </a:extLst>
          </p:cNvPr>
          <p:cNvPicPr>
            <a:picLocks noChangeAspect="1"/>
          </p:cNvPicPr>
          <p:nvPr/>
        </p:nvPicPr>
        <p:blipFill>
          <a:blip r:embed="rId4"/>
          <a:stretch>
            <a:fillRect/>
          </a:stretch>
        </p:blipFill>
        <p:spPr>
          <a:xfrm>
            <a:off x="364344" y="4267561"/>
            <a:ext cx="6225196" cy="514417"/>
          </a:xfrm>
          <a:prstGeom prst="rect">
            <a:avLst/>
          </a:prstGeom>
        </p:spPr>
      </p:pic>
      <p:pic>
        <p:nvPicPr>
          <p:cNvPr id="6" name="图片 5">
            <a:extLst>
              <a:ext uri="{FF2B5EF4-FFF2-40B4-BE49-F238E27FC236}">
                <a16:creationId xmlns:a16="http://schemas.microsoft.com/office/drawing/2014/main" id="{90621797-21F6-3AB2-AF74-B1FAB4BE2E29}"/>
              </a:ext>
            </a:extLst>
          </p:cNvPr>
          <p:cNvPicPr>
            <a:picLocks noChangeAspect="1"/>
          </p:cNvPicPr>
          <p:nvPr/>
        </p:nvPicPr>
        <p:blipFill>
          <a:blip r:embed="rId5"/>
          <a:stretch>
            <a:fillRect/>
          </a:stretch>
        </p:blipFill>
        <p:spPr>
          <a:xfrm>
            <a:off x="471928" y="5000942"/>
            <a:ext cx="6117612" cy="1498883"/>
          </a:xfrm>
          <a:prstGeom prst="rect">
            <a:avLst/>
          </a:prstGeom>
        </p:spPr>
      </p:pic>
      <p:pic>
        <p:nvPicPr>
          <p:cNvPr id="7" name="图片 6">
            <a:extLst>
              <a:ext uri="{FF2B5EF4-FFF2-40B4-BE49-F238E27FC236}">
                <a16:creationId xmlns:a16="http://schemas.microsoft.com/office/drawing/2014/main" id="{2B79C8A0-477B-3ED3-487E-C6D5E384264F}"/>
              </a:ext>
            </a:extLst>
          </p:cNvPr>
          <p:cNvPicPr>
            <a:picLocks noChangeAspect="1"/>
          </p:cNvPicPr>
          <p:nvPr/>
        </p:nvPicPr>
        <p:blipFill>
          <a:blip r:embed="rId6"/>
          <a:stretch>
            <a:fillRect/>
          </a:stretch>
        </p:blipFill>
        <p:spPr>
          <a:xfrm>
            <a:off x="364344" y="540524"/>
            <a:ext cx="6570224" cy="1725374"/>
          </a:xfrm>
          <a:prstGeom prst="rect">
            <a:avLst/>
          </a:prstGeom>
        </p:spPr>
      </p:pic>
      <p:sp>
        <p:nvSpPr>
          <p:cNvPr id="8" name="文本框 7">
            <a:extLst>
              <a:ext uri="{FF2B5EF4-FFF2-40B4-BE49-F238E27FC236}">
                <a16:creationId xmlns:a16="http://schemas.microsoft.com/office/drawing/2014/main" id="{3744A630-BE86-9D73-A619-6A2956B9BC26}"/>
              </a:ext>
            </a:extLst>
          </p:cNvPr>
          <p:cNvSpPr txBox="1"/>
          <p:nvPr/>
        </p:nvSpPr>
        <p:spPr>
          <a:xfrm>
            <a:off x="7304219" y="730955"/>
            <a:ext cx="4420854" cy="1200329"/>
          </a:xfrm>
          <a:prstGeom prst="rect">
            <a:avLst/>
          </a:prstGeom>
          <a:noFill/>
        </p:spPr>
        <p:txBody>
          <a:bodyPr wrap="square">
            <a:spAutoFit/>
          </a:bodyPr>
          <a:lstStyle/>
          <a:p>
            <a:br>
              <a:rPr lang="zh-CN" altLang="en-US" sz="3600" dirty="0"/>
            </a:br>
            <a:r>
              <a:rPr lang="zh-CN" altLang="en-US" sz="3600" b="0" i="0" dirty="0">
                <a:effectLst/>
                <a:highlight>
                  <a:srgbClr val="FFFF00"/>
                </a:highlight>
                <a:latin typeface="Arial" panose="020B0604020202020204" pitchFamily="34" charset="0"/>
              </a:rPr>
              <a:t>过程控制系统的分类</a:t>
            </a:r>
            <a:endParaRPr lang="zh-CN" altLang="en-US" sz="3600" dirty="0">
              <a:highlight>
                <a:srgbClr val="FFFF00"/>
              </a:highlight>
            </a:endParaRPr>
          </a:p>
        </p:txBody>
      </p:sp>
    </p:spTree>
    <p:extLst>
      <p:ext uri="{BB962C8B-B14F-4D97-AF65-F5344CB8AC3E}">
        <p14:creationId xmlns:p14="http://schemas.microsoft.com/office/powerpoint/2010/main" val="3553190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D49A7BA-D05B-4A5A-065E-F338F878F798}"/>
              </a:ext>
            </a:extLst>
          </p:cNvPr>
          <p:cNvPicPr>
            <a:picLocks noChangeAspect="1"/>
          </p:cNvPicPr>
          <p:nvPr/>
        </p:nvPicPr>
        <p:blipFill>
          <a:blip r:embed="rId2"/>
          <a:stretch>
            <a:fillRect/>
          </a:stretch>
        </p:blipFill>
        <p:spPr>
          <a:xfrm>
            <a:off x="453286" y="1177097"/>
            <a:ext cx="7130269" cy="4053509"/>
          </a:xfrm>
          <a:prstGeom prst="rect">
            <a:avLst/>
          </a:prstGeom>
        </p:spPr>
      </p:pic>
      <p:sp>
        <p:nvSpPr>
          <p:cNvPr id="13" name="文本框 12">
            <a:extLst>
              <a:ext uri="{FF2B5EF4-FFF2-40B4-BE49-F238E27FC236}">
                <a16:creationId xmlns:a16="http://schemas.microsoft.com/office/drawing/2014/main" id="{75D86A47-F3B4-750D-5285-0147970A743C}"/>
              </a:ext>
            </a:extLst>
          </p:cNvPr>
          <p:cNvSpPr txBox="1"/>
          <p:nvPr/>
        </p:nvSpPr>
        <p:spPr>
          <a:xfrm>
            <a:off x="377688" y="482495"/>
            <a:ext cx="2398644" cy="400110"/>
          </a:xfrm>
          <a:prstGeom prst="rect">
            <a:avLst/>
          </a:prstGeom>
          <a:noFill/>
        </p:spPr>
        <p:txBody>
          <a:bodyPr wrap="square">
            <a:spAutoFit/>
          </a:bodyPr>
          <a:lstStyle/>
          <a:p>
            <a:r>
              <a:rPr lang="en-US" altLang="zh-CN" sz="2000" dirty="0">
                <a:highlight>
                  <a:srgbClr val="FFFF00"/>
                </a:highlight>
                <a:latin typeface="Courier New" panose="02070309020205020404" pitchFamily="49" charset="0"/>
              </a:rPr>
              <a:t>PID</a:t>
            </a:r>
            <a:r>
              <a:rPr lang="zh-CN" altLang="en-US" sz="2000" dirty="0">
                <a:highlight>
                  <a:srgbClr val="FFFF00"/>
                </a:highlight>
                <a:latin typeface="Courier New" panose="02070309020205020404" pitchFamily="49" charset="0"/>
              </a:rPr>
              <a:t>的参数选择</a:t>
            </a:r>
            <a:r>
              <a:rPr lang="zh-CN" altLang="en-US" sz="2000" b="0" i="0" dirty="0">
                <a:effectLst/>
                <a:highlight>
                  <a:srgbClr val="FFFF00"/>
                </a:highlight>
                <a:latin typeface="Courier New" panose="02070309020205020404" pitchFamily="49" charset="0"/>
              </a:rPr>
              <a:t>：</a:t>
            </a:r>
            <a:endParaRPr lang="en-US" altLang="zh-CN" sz="2000" b="0" i="0" dirty="0">
              <a:effectLst/>
              <a:highlight>
                <a:srgbClr val="FFFF00"/>
              </a:highlight>
              <a:latin typeface="Courier New" panose="02070309020205020404" pitchFamily="49" charset="0"/>
            </a:endParaRPr>
          </a:p>
        </p:txBody>
      </p:sp>
      <p:sp>
        <p:nvSpPr>
          <p:cNvPr id="14" name="椭圆 13">
            <a:extLst>
              <a:ext uri="{FF2B5EF4-FFF2-40B4-BE49-F238E27FC236}">
                <a16:creationId xmlns:a16="http://schemas.microsoft.com/office/drawing/2014/main" id="{5AA7F8A4-BF77-9160-B04C-A08DF8C17616}"/>
              </a:ext>
            </a:extLst>
          </p:cNvPr>
          <p:cNvSpPr/>
          <p:nvPr/>
        </p:nvSpPr>
        <p:spPr>
          <a:xfrm>
            <a:off x="2418522" y="1627394"/>
            <a:ext cx="1510747" cy="516738"/>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A05F0CE-15A8-68BF-84BD-229A252D84C2}"/>
              </a:ext>
            </a:extLst>
          </p:cNvPr>
          <p:cNvSpPr txBox="1"/>
          <p:nvPr/>
        </p:nvSpPr>
        <p:spPr>
          <a:xfrm>
            <a:off x="377688" y="5610496"/>
            <a:ext cx="6096000" cy="646331"/>
          </a:xfrm>
          <a:prstGeom prst="rect">
            <a:avLst/>
          </a:prstGeom>
          <a:noFill/>
        </p:spPr>
        <p:txBody>
          <a:bodyPr wrap="square">
            <a:spAutoFit/>
          </a:bodyPr>
          <a:lstStyle/>
          <a:p>
            <a:r>
              <a:rPr lang="zh-CN" altLang="en-US" b="0" i="0" dirty="0">
                <a:effectLst/>
                <a:latin typeface="Arial" panose="020B0604020202020204" pitchFamily="34" charset="0"/>
              </a:rPr>
              <a:t>只要三项作用的强度配合适当，既能快速调节，又能消除余差，可得到满意的控制效果。</a:t>
            </a:r>
            <a:endParaRPr lang="zh-CN" altLang="en-US" dirty="0"/>
          </a:p>
        </p:txBody>
      </p:sp>
    </p:spTree>
    <p:extLst>
      <p:ext uri="{BB962C8B-B14F-4D97-AF65-F5344CB8AC3E}">
        <p14:creationId xmlns:p14="http://schemas.microsoft.com/office/powerpoint/2010/main" val="1886615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D4FF57F-D672-C473-E1FD-B1D32DB1DB0E}"/>
              </a:ext>
            </a:extLst>
          </p:cNvPr>
          <p:cNvSpPr txBox="1"/>
          <p:nvPr/>
        </p:nvSpPr>
        <p:spPr>
          <a:xfrm>
            <a:off x="530087" y="600525"/>
            <a:ext cx="3544956" cy="461665"/>
          </a:xfrm>
          <a:prstGeom prst="rect">
            <a:avLst/>
          </a:prstGeom>
          <a:noFill/>
        </p:spPr>
        <p:txBody>
          <a:bodyPr wrap="square">
            <a:spAutoFit/>
          </a:bodyPr>
          <a:lstStyle/>
          <a:p>
            <a:r>
              <a:rPr lang="zh-CN" altLang="en-US" sz="2400" b="0" i="0" dirty="0">
                <a:effectLst/>
                <a:highlight>
                  <a:srgbClr val="FFFF00"/>
                </a:highlight>
                <a:latin typeface="Arial" panose="020B0604020202020204" pitchFamily="34" charset="0"/>
              </a:rPr>
              <a:t>简单控制系统</a:t>
            </a:r>
            <a:endParaRPr lang="zh-CN" altLang="en-US" sz="2400" dirty="0">
              <a:highlight>
                <a:srgbClr val="FFFF00"/>
              </a:highlight>
            </a:endParaRPr>
          </a:p>
        </p:txBody>
      </p:sp>
      <p:sp>
        <p:nvSpPr>
          <p:cNvPr id="5" name="文本框 4">
            <a:extLst>
              <a:ext uri="{FF2B5EF4-FFF2-40B4-BE49-F238E27FC236}">
                <a16:creationId xmlns:a16="http://schemas.microsoft.com/office/drawing/2014/main" id="{54EE791F-E62A-9C78-7873-2F636DD371EF}"/>
              </a:ext>
            </a:extLst>
          </p:cNvPr>
          <p:cNvSpPr txBox="1"/>
          <p:nvPr/>
        </p:nvSpPr>
        <p:spPr>
          <a:xfrm>
            <a:off x="530087" y="1402282"/>
            <a:ext cx="4691270" cy="707886"/>
          </a:xfrm>
          <a:prstGeom prst="rect">
            <a:avLst/>
          </a:prstGeom>
          <a:noFill/>
        </p:spPr>
        <p:txBody>
          <a:bodyPr wrap="square">
            <a:spAutoFit/>
          </a:bodyPr>
          <a:lstStyle/>
          <a:p>
            <a:r>
              <a:rPr lang="zh-CN" altLang="en-US" sz="2000" b="0" i="0" dirty="0">
                <a:effectLst/>
                <a:latin typeface="Arial" panose="020B0604020202020204" pitchFamily="34" charset="0"/>
              </a:rPr>
              <a:t>基本要求：安全性、稳定性和经济性。</a:t>
            </a:r>
            <a:endParaRPr lang="en-US" altLang="zh-CN" sz="2000" b="0" i="0" dirty="0">
              <a:effectLst/>
              <a:latin typeface="Arial" panose="020B0604020202020204" pitchFamily="34" charset="0"/>
            </a:endParaRPr>
          </a:p>
          <a:p>
            <a:r>
              <a:rPr lang="zh-CN" altLang="en-US" sz="2000" b="1" i="0" dirty="0">
                <a:solidFill>
                  <a:srgbClr val="FF0000"/>
                </a:solidFill>
                <a:effectLst/>
                <a:latin typeface="Arial" panose="020B0604020202020204" pitchFamily="34" charset="0"/>
              </a:rPr>
              <a:t>安全性</a:t>
            </a:r>
            <a:r>
              <a:rPr lang="zh-CN" altLang="en-US" sz="2000" b="0" i="0" dirty="0">
                <a:effectLst/>
                <a:latin typeface="Arial" panose="020B0604020202020204" pitchFamily="34" charset="0"/>
              </a:rPr>
              <a:t>最重要。</a:t>
            </a:r>
            <a:endParaRPr lang="zh-CN" altLang="en-US" sz="2000" dirty="0"/>
          </a:p>
        </p:txBody>
      </p:sp>
      <p:sp>
        <p:nvSpPr>
          <p:cNvPr id="7" name="文本框 6">
            <a:extLst>
              <a:ext uri="{FF2B5EF4-FFF2-40B4-BE49-F238E27FC236}">
                <a16:creationId xmlns:a16="http://schemas.microsoft.com/office/drawing/2014/main" id="{BDB2F1A2-1C95-8721-BBDB-3344870A64C2}"/>
              </a:ext>
            </a:extLst>
          </p:cNvPr>
          <p:cNvSpPr txBox="1"/>
          <p:nvPr/>
        </p:nvSpPr>
        <p:spPr>
          <a:xfrm>
            <a:off x="530087" y="2450260"/>
            <a:ext cx="4399722" cy="1323439"/>
          </a:xfrm>
          <a:prstGeom prst="rect">
            <a:avLst/>
          </a:prstGeom>
          <a:noFill/>
        </p:spPr>
        <p:txBody>
          <a:bodyPr wrap="square">
            <a:spAutoFit/>
          </a:bodyPr>
          <a:lstStyle/>
          <a:p>
            <a:r>
              <a:rPr lang="zh-CN" altLang="en-US" sz="2000" b="0" i="0" dirty="0">
                <a:effectLst/>
                <a:latin typeface="Arial" panose="020B0604020202020204" pitchFamily="34" charset="0"/>
              </a:rPr>
              <a:t>一些工艺流程图的符号：</a:t>
            </a:r>
            <a:endParaRPr lang="en-US" altLang="zh-CN" sz="2000" b="0" i="0" dirty="0">
              <a:effectLst/>
              <a:latin typeface="Arial" panose="020B0604020202020204" pitchFamily="34" charset="0"/>
            </a:endParaRPr>
          </a:p>
          <a:p>
            <a:r>
              <a:rPr lang="en-US" altLang="zh-CN" sz="2000" dirty="0">
                <a:latin typeface="Arial" panose="020B0604020202020204" pitchFamily="34" charset="0"/>
              </a:rPr>
              <a:t>LT</a:t>
            </a:r>
            <a:r>
              <a:rPr lang="zh-CN" altLang="en-US" sz="2000" dirty="0">
                <a:latin typeface="Arial" panose="020B0604020202020204" pitchFamily="34" charset="0"/>
              </a:rPr>
              <a:t>：液面高度变送器</a:t>
            </a:r>
            <a:endParaRPr lang="en-US" altLang="zh-CN" sz="2000" dirty="0">
              <a:latin typeface="Arial" panose="020B0604020202020204" pitchFamily="34" charset="0"/>
            </a:endParaRPr>
          </a:p>
          <a:p>
            <a:r>
              <a:rPr lang="en-US" altLang="zh-CN" sz="2000" dirty="0">
                <a:latin typeface="Arial" panose="020B0604020202020204" pitchFamily="34" charset="0"/>
              </a:rPr>
              <a:t>FC</a:t>
            </a:r>
            <a:r>
              <a:rPr lang="zh-CN" altLang="en-US" sz="2000" dirty="0">
                <a:latin typeface="Arial" panose="020B0604020202020204" pitchFamily="34" charset="0"/>
              </a:rPr>
              <a:t>：流量控制器</a:t>
            </a:r>
            <a:endParaRPr lang="en-US" altLang="zh-CN" sz="2000" dirty="0">
              <a:latin typeface="Arial" panose="020B0604020202020204" pitchFamily="34" charset="0"/>
            </a:endParaRPr>
          </a:p>
          <a:p>
            <a:r>
              <a:rPr lang="en-US" altLang="zh-CN" sz="2000" dirty="0">
                <a:latin typeface="Arial" panose="020B0604020202020204" pitchFamily="34" charset="0"/>
              </a:rPr>
              <a:t>PT</a:t>
            </a:r>
            <a:r>
              <a:rPr lang="zh-CN" altLang="en-US" sz="2000" dirty="0">
                <a:latin typeface="Arial" panose="020B0604020202020204" pitchFamily="34" charset="0"/>
              </a:rPr>
              <a:t>：压力变送器</a:t>
            </a:r>
            <a:endParaRPr lang="en-US" altLang="zh-CN" sz="2000" dirty="0">
              <a:latin typeface="Arial" panose="020B0604020202020204" pitchFamily="34" charset="0"/>
            </a:endParaRPr>
          </a:p>
        </p:txBody>
      </p:sp>
      <p:sp>
        <p:nvSpPr>
          <p:cNvPr id="9" name="文本框 8">
            <a:extLst>
              <a:ext uri="{FF2B5EF4-FFF2-40B4-BE49-F238E27FC236}">
                <a16:creationId xmlns:a16="http://schemas.microsoft.com/office/drawing/2014/main" id="{EA5D44DC-9EBA-108B-E0DC-E5F3F4D510D8}"/>
              </a:ext>
            </a:extLst>
          </p:cNvPr>
          <p:cNvSpPr txBox="1"/>
          <p:nvPr/>
        </p:nvSpPr>
        <p:spPr>
          <a:xfrm>
            <a:off x="5612296" y="600524"/>
            <a:ext cx="4061791" cy="461665"/>
          </a:xfrm>
          <a:prstGeom prst="rect">
            <a:avLst/>
          </a:prstGeom>
          <a:noFill/>
        </p:spPr>
        <p:txBody>
          <a:bodyPr wrap="square">
            <a:spAutoFit/>
          </a:bodyPr>
          <a:lstStyle/>
          <a:p>
            <a:r>
              <a:rPr lang="zh-CN" altLang="en-US" sz="2400" b="0" i="0" dirty="0">
                <a:effectLst/>
                <a:highlight>
                  <a:srgbClr val="FFFF00"/>
                </a:highlight>
                <a:latin typeface="Courier New" panose="02070309020205020404" pitchFamily="49" charset="0"/>
              </a:rPr>
              <a:t>被控变量的选择</a:t>
            </a:r>
            <a:endParaRPr lang="zh-CN" altLang="en-US" sz="2400" dirty="0">
              <a:highlight>
                <a:srgbClr val="FFFF00"/>
              </a:highlight>
            </a:endParaRPr>
          </a:p>
        </p:txBody>
      </p:sp>
      <p:sp>
        <p:nvSpPr>
          <p:cNvPr id="10" name="文本框 9">
            <a:extLst>
              <a:ext uri="{FF2B5EF4-FFF2-40B4-BE49-F238E27FC236}">
                <a16:creationId xmlns:a16="http://schemas.microsoft.com/office/drawing/2014/main" id="{6D44BF9E-7DBC-0DD9-995E-6721DD82DF37}"/>
              </a:ext>
            </a:extLst>
          </p:cNvPr>
          <p:cNvSpPr txBox="1"/>
          <p:nvPr/>
        </p:nvSpPr>
        <p:spPr>
          <a:xfrm>
            <a:off x="5612295" y="1402282"/>
            <a:ext cx="5897218" cy="2246769"/>
          </a:xfrm>
          <a:prstGeom prst="rect">
            <a:avLst/>
          </a:prstGeom>
          <a:noFill/>
        </p:spPr>
        <p:txBody>
          <a:bodyPr wrap="square">
            <a:spAutoFit/>
          </a:bodyPr>
          <a:lstStyle/>
          <a:p>
            <a:r>
              <a:rPr lang="zh-CN" altLang="en-US" sz="2000" b="0" i="0" dirty="0">
                <a:effectLst/>
                <a:latin typeface="Arial" panose="020B0604020202020204" pitchFamily="34" charset="0"/>
              </a:rPr>
              <a:t>依据：</a:t>
            </a:r>
            <a:endParaRPr lang="en-US" altLang="zh-CN" sz="2000" b="0" i="0" dirty="0">
              <a:effectLst/>
              <a:latin typeface="Arial" panose="020B0604020202020204" pitchFamily="34" charset="0"/>
            </a:endParaRPr>
          </a:p>
          <a:p>
            <a:r>
              <a:rPr lang="en-US" altLang="zh-CN" sz="2000" b="0" i="0" dirty="0">
                <a:effectLst/>
                <a:latin typeface="Arial" panose="020B0604020202020204" pitchFamily="34" charset="0"/>
              </a:rPr>
              <a:t>1. </a:t>
            </a:r>
            <a:r>
              <a:rPr lang="zh-CN" altLang="en-US" sz="2000" b="0" i="0" dirty="0">
                <a:effectLst/>
                <a:latin typeface="Arial" panose="020B0604020202020204" pitchFamily="34" charset="0"/>
              </a:rPr>
              <a:t>根据生产工艺的要求，选择影响生产的关键变量，作为直接被控变量。</a:t>
            </a:r>
            <a:endParaRPr lang="en-US" altLang="zh-CN" sz="2000" b="0" i="0" dirty="0">
              <a:effectLst/>
              <a:latin typeface="Arial" panose="020B0604020202020204" pitchFamily="34" charset="0"/>
            </a:endParaRPr>
          </a:p>
          <a:p>
            <a:r>
              <a:rPr lang="en-US" altLang="zh-CN" sz="2000" dirty="0">
                <a:latin typeface="Arial" panose="020B0604020202020204" pitchFamily="34" charset="0"/>
                <a:cs typeface="Arial" panose="020B0604020202020204" pitchFamily="34" charset="0"/>
              </a:rPr>
              <a:t>2. </a:t>
            </a:r>
            <a:r>
              <a:rPr lang="zh-CN" altLang="en-US" sz="2000" b="0" i="0" dirty="0">
                <a:effectLst/>
                <a:latin typeface="Arial" panose="020B0604020202020204" pitchFamily="34" charset="0"/>
              </a:rPr>
              <a:t>当不能用直接工艺参数作为被控变量时，应选择与其有</a:t>
            </a:r>
            <a:r>
              <a:rPr lang="zh-CN" altLang="en-US" sz="2000" b="0" i="0" dirty="0">
                <a:solidFill>
                  <a:srgbClr val="FF0000"/>
                </a:solidFill>
                <a:effectLst/>
                <a:latin typeface="Arial" panose="020B0604020202020204" pitchFamily="34" charset="0"/>
              </a:rPr>
              <a:t>单值函数</a:t>
            </a:r>
            <a:r>
              <a:rPr lang="zh-CN" altLang="en-US" sz="2000" b="0" i="0" dirty="0">
                <a:effectLst/>
                <a:latin typeface="Arial" panose="020B0604020202020204" pitchFamily="34" charset="0"/>
              </a:rPr>
              <a:t>关系的间接工艺参数作为被控变量。</a:t>
            </a:r>
            <a:endParaRPr lang="en-US" altLang="zh-CN" sz="2000" b="0" i="0" dirty="0">
              <a:effectLst/>
              <a:latin typeface="Arial" panose="020B0604020202020204" pitchFamily="34" charset="0"/>
            </a:endParaRPr>
          </a:p>
          <a:p>
            <a:r>
              <a:rPr lang="en-US" altLang="zh-CN" sz="2000" dirty="0">
                <a:latin typeface="Arial" panose="020B0604020202020204" pitchFamily="34" charset="0"/>
              </a:rPr>
              <a:t>3. </a:t>
            </a:r>
            <a:r>
              <a:rPr lang="zh-CN" altLang="en-US" sz="2000" b="0" i="0" dirty="0">
                <a:effectLst/>
                <a:latin typeface="Arial" panose="020B0604020202020204" pitchFamily="34" charset="0"/>
              </a:rPr>
              <a:t>被控变量必须足够灵敏，容易被测量。</a:t>
            </a:r>
            <a:endParaRPr lang="en-US" altLang="zh-CN" sz="2000" b="0" i="0" dirty="0">
              <a:effectLst/>
              <a:latin typeface="Arial" panose="020B0604020202020204" pitchFamily="34" charset="0"/>
            </a:endParaRPr>
          </a:p>
          <a:p>
            <a:r>
              <a:rPr lang="en-US" altLang="zh-CN" sz="2000" dirty="0">
                <a:latin typeface="Arial" panose="020B0604020202020204" pitchFamily="34" charset="0"/>
              </a:rPr>
              <a:t>4. </a:t>
            </a:r>
            <a:r>
              <a:rPr lang="zh-CN" altLang="en-US" sz="2000" dirty="0">
                <a:latin typeface="Arial" panose="020B0604020202020204" pitchFamily="34" charset="0"/>
              </a:rPr>
              <a:t>选择时，</a:t>
            </a:r>
            <a:r>
              <a:rPr lang="zh-CN" altLang="en-US" sz="2000" b="0" i="0" dirty="0">
                <a:effectLst/>
                <a:latin typeface="Arial" panose="020B0604020202020204" pitchFamily="34" charset="0"/>
              </a:rPr>
              <a:t>必须考虑工艺合理性。</a:t>
            </a:r>
            <a:endParaRPr lang="zh-CN" altLang="en-US" sz="2000" dirty="0"/>
          </a:p>
        </p:txBody>
      </p:sp>
      <p:pic>
        <p:nvPicPr>
          <p:cNvPr id="12" name="图片 11">
            <a:extLst>
              <a:ext uri="{FF2B5EF4-FFF2-40B4-BE49-F238E27FC236}">
                <a16:creationId xmlns:a16="http://schemas.microsoft.com/office/drawing/2014/main" id="{B0ABBFFD-C51F-DC22-F12C-FB5DDC30A05F}"/>
              </a:ext>
            </a:extLst>
          </p:cNvPr>
          <p:cNvPicPr>
            <a:picLocks noChangeAspect="1"/>
          </p:cNvPicPr>
          <p:nvPr/>
        </p:nvPicPr>
        <p:blipFill>
          <a:blip r:embed="rId2"/>
          <a:stretch>
            <a:fillRect/>
          </a:stretch>
        </p:blipFill>
        <p:spPr>
          <a:xfrm>
            <a:off x="530087" y="4113791"/>
            <a:ext cx="5786230" cy="2136038"/>
          </a:xfrm>
          <a:prstGeom prst="rect">
            <a:avLst/>
          </a:prstGeom>
        </p:spPr>
      </p:pic>
    </p:spTree>
    <p:extLst>
      <p:ext uri="{BB962C8B-B14F-4D97-AF65-F5344CB8AC3E}">
        <p14:creationId xmlns:p14="http://schemas.microsoft.com/office/powerpoint/2010/main" val="3769097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4649A2-CB46-FFF8-44B5-EDE00BB27B65}"/>
              </a:ext>
            </a:extLst>
          </p:cNvPr>
          <p:cNvSpPr txBox="1"/>
          <p:nvPr/>
        </p:nvSpPr>
        <p:spPr>
          <a:xfrm>
            <a:off x="417444" y="487881"/>
            <a:ext cx="4061791" cy="461665"/>
          </a:xfrm>
          <a:prstGeom prst="rect">
            <a:avLst/>
          </a:prstGeom>
          <a:noFill/>
        </p:spPr>
        <p:txBody>
          <a:bodyPr wrap="square">
            <a:spAutoFit/>
          </a:bodyPr>
          <a:lstStyle/>
          <a:p>
            <a:r>
              <a:rPr lang="zh-CN" altLang="en-US" sz="2400" dirty="0">
                <a:highlight>
                  <a:srgbClr val="FFFF00"/>
                </a:highlight>
                <a:latin typeface="Courier New" panose="02070309020205020404" pitchFamily="49" charset="0"/>
              </a:rPr>
              <a:t>控制变量的确定</a:t>
            </a:r>
            <a:endParaRPr lang="zh-CN" altLang="en-US" sz="2400" dirty="0">
              <a:highlight>
                <a:srgbClr val="FFFF00"/>
              </a:highlight>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F7D71E92-3493-529B-D228-5816C92E26F9}"/>
                  </a:ext>
                </a:extLst>
              </p:cNvPr>
              <p:cNvSpPr txBox="1"/>
              <p:nvPr/>
            </p:nvSpPr>
            <p:spPr>
              <a:xfrm>
                <a:off x="417444" y="1210775"/>
                <a:ext cx="5618923" cy="3785652"/>
              </a:xfrm>
              <a:prstGeom prst="rect">
                <a:avLst/>
              </a:prstGeom>
              <a:noFill/>
            </p:spPr>
            <p:txBody>
              <a:bodyPr wrap="square">
                <a:spAutoFit/>
              </a:bodyPr>
              <a:lstStyle/>
              <a:p>
                <a:r>
                  <a:rPr lang="zh-CN" altLang="en-US" sz="2000" b="0" i="0" dirty="0">
                    <a:effectLst/>
                    <a:latin typeface="Arial" panose="020B0604020202020204" pitchFamily="34" charset="0"/>
                  </a:rPr>
                  <a:t>在影响被控变量的因素中，选择一个对被控变量影响显著且便于控制的变量，作为控制变量。</a:t>
                </a:r>
                <a:endParaRPr lang="en-US" altLang="zh-CN" sz="2000" b="0" i="0" dirty="0">
                  <a:effectLst/>
                  <a:latin typeface="Arial" panose="020B0604020202020204" pitchFamily="34" charset="0"/>
                </a:endParaRPr>
              </a:p>
              <a:p>
                <a:endParaRPr lang="en-US" altLang="zh-CN" sz="2000" b="0" i="0" dirty="0">
                  <a:effectLst/>
                  <a:latin typeface="Arial" panose="020B0604020202020204" pitchFamily="34" charset="0"/>
                </a:endParaRPr>
              </a:p>
              <a:p>
                <a:r>
                  <a:rPr lang="zh-CN" altLang="en-US" sz="2000" b="0" i="0" dirty="0">
                    <a:effectLst/>
                    <a:latin typeface="Arial" panose="020B0604020202020204" pitchFamily="34" charset="0"/>
                  </a:rPr>
                  <a:t>一般应选放大系数大、时间常数小、滞后小的变量作为控制变量</a:t>
                </a:r>
                <a:r>
                  <a:rPr lang="zh-CN" altLang="en-US" sz="2000" dirty="0">
                    <a:latin typeface="Arial" panose="020B0604020202020204" pitchFamily="34" charset="0"/>
                  </a:rPr>
                  <a:t>。（最灵敏）</a:t>
                </a:r>
                <a:endParaRPr lang="en-US" altLang="zh-CN" sz="2000" dirty="0">
                  <a:latin typeface="Arial" panose="020B0604020202020204" pitchFamily="34" charset="0"/>
                </a:endParaRPr>
              </a:p>
              <a:p>
                <a:r>
                  <a:rPr lang="zh-CN" altLang="en-US" sz="2000" dirty="0">
                    <a:solidFill>
                      <a:srgbClr val="FF0000"/>
                    </a:solidFill>
                    <a:latin typeface="Arial" panose="020B0604020202020204" pitchFamily="34" charset="0"/>
                  </a:rPr>
                  <a:t>优先级</a:t>
                </a:r>
                <a:r>
                  <a:rPr lang="zh-CN" altLang="en-US" sz="2000" dirty="0">
                    <a:latin typeface="Arial" panose="020B0604020202020204" pitchFamily="34" charset="0"/>
                  </a:rPr>
                  <a:t>：</a:t>
                </a:r>
                <a14:m>
                  <m:oMath xmlns:m="http://schemas.openxmlformats.org/officeDocument/2006/math">
                    <m:r>
                      <a:rPr lang="en-US" altLang="zh-CN" sz="2000" i="1" dirty="0" smtClean="0">
                        <a:latin typeface="Cambria Math" panose="02040503050406030204" pitchFamily="18" charset="0"/>
                      </a:rPr>
                      <m:t>𝜏</m:t>
                    </m:r>
                    <m:r>
                      <a:rPr lang="zh-CN" altLang="en-US" sz="2000" i="1" dirty="0">
                        <a:latin typeface="Cambria Math" panose="02040503050406030204" pitchFamily="18" charset="0"/>
                      </a:rPr>
                      <m:t>要小</m:t>
                    </m:r>
                  </m:oMath>
                </a14:m>
                <a:r>
                  <a:rPr lang="zh-CN" altLang="en-US" sz="2000" dirty="0">
                    <a:latin typeface="Arial" panose="020B0604020202020204" pitchFamily="34" charset="0"/>
                  </a:rPr>
                  <a:t>，</a:t>
                </a:r>
                <a:r>
                  <a:rPr lang="en-US" altLang="zh-CN" sz="2000" dirty="0">
                    <a:latin typeface="Arial" panose="020B0604020202020204" pitchFamily="34" charset="0"/>
                  </a:rPr>
                  <a:t>T</a:t>
                </a:r>
                <a:r>
                  <a:rPr lang="zh-CN" altLang="en-US" sz="2000" dirty="0">
                    <a:latin typeface="Arial" panose="020B0604020202020204" pitchFamily="34" charset="0"/>
                  </a:rPr>
                  <a:t>要小，</a:t>
                </a:r>
                <a:r>
                  <a:rPr lang="en-US" altLang="zh-CN" sz="2000" dirty="0">
                    <a:latin typeface="Arial" panose="020B0604020202020204" pitchFamily="34" charset="0"/>
                  </a:rPr>
                  <a:t>K</a:t>
                </a:r>
                <a:r>
                  <a:rPr lang="zh-CN" altLang="en-US" sz="2000" dirty="0">
                    <a:latin typeface="Arial" panose="020B0604020202020204" pitchFamily="34" charset="0"/>
                  </a:rPr>
                  <a:t>要大</a:t>
                </a:r>
                <a:endParaRPr lang="en-US" altLang="zh-CN" sz="2000" dirty="0">
                  <a:latin typeface="Arial" panose="020B0604020202020204" pitchFamily="34" charset="0"/>
                </a:endParaRPr>
              </a:p>
              <a:p>
                <a:endParaRPr lang="en-US" altLang="zh-CN" sz="2000" b="0" i="0" dirty="0">
                  <a:effectLst/>
                  <a:latin typeface="Arial" panose="020B0604020202020204" pitchFamily="34" charset="0"/>
                </a:endParaRPr>
              </a:p>
              <a:p>
                <a:r>
                  <a:rPr lang="zh-CN" altLang="en-US" sz="2000" b="0" i="0" dirty="0">
                    <a:effectLst/>
                    <a:latin typeface="Arial" panose="020B0604020202020204" pitchFamily="34" charset="0"/>
                  </a:rPr>
                  <a:t>其它未被选中的因素则视为系统的干扰</a:t>
                </a:r>
                <a:r>
                  <a:rPr lang="zh-CN" altLang="en-US" sz="2000" dirty="0">
                    <a:latin typeface="Arial" panose="020B0604020202020204" pitchFamily="34" charset="0"/>
                  </a:rPr>
                  <a:t>。</a:t>
                </a:r>
                <a:endParaRPr lang="en-US" altLang="zh-CN" sz="2000" dirty="0">
                  <a:latin typeface="Arial" panose="020B0604020202020204" pitchFamily="34" charset="0"/>
                </a:endParaRPr>
              </a:p>
              <a:p>
                <a:endParaRPr lang="en-US" altLang="zh-CN" sz="2000" dirty="0">
                  <a:latin typeface="Arial" panose="020B0604020202020204" pitchFamily="34" charset="0"/>
                </a:endParaRPr>
              </a:p>
              <a:p>
                <a:r>
                  <a:rPr lang="zh-CN" altLang="en-US" sz="2000" dirty="0"/>
                  <a:t>干扰离被控变量的检测点越远，对其的影响越小。</a:t>
                </a:r>
                <a:endParaRPr lang="en-US" altLang="zh-CN" sz="2000" dirty="0"/>
              </a:p>
              <a:p>
                <a:r>
                  <a:rPr lang="zh-CN" altLang="en-US" sz="2000" dirty="0"/>
                  <a:t>干扰要尽可能靠近调节阀。</a:t>
                </a:r>
                <a:endParaRPr lang="en-US" altLang="zh-CN" sz="2000" dirty="0"/>
              </a:p>
              <a:p>
                <a:endParaRPr lang="zh-CN" altLang="en-US" sz="2000" dirty="0"/>
              </a:p>
            </p:txBody>
          </p:sp>
        </mc:Choice>
        <mc:Fallback>
          <p:sp>
            <p:nvSpPr>
              <p:cNvPr id="4" name="文本框 3">
                <a:extLst>
                  <a:ext uri="{FF2B5EF4-FFF2-40B4-BE49-F238E27FC236}">
                    <a16:creationId xmlns:a16="http://schemas.microsoft.com/office/drawing/2014/main" id="{F7D71E92-3493-529B-D228-5816C92E26F9}"/>
                  </a:ext>
                </a:extLst>
              </p:cNvPr>
              <p:cNvSpPr txBox="1">
                <a:spLocks noRot="1" noChangeAspect="1" noMove="1" noResize="1" noEditPoints="1" noAdjustHandles="1" noChangeArrowheads="1" noChangeShapeType="1" noTextEdit="1"/>
              </p:cNvSpPr>
              <p:nvPr/>
            </p:nvSpPr>
            <p:spPr>
              <a:xfrm>
                <a:off x="417444" y="1210775"/>
                <a:ext cx="5618923" cy="3785652"/>
              </a:xfrm>
              <a:prstGeom prst="rect">
                <a:avLst/>
              </a:prstGeom>
              <a:blipFill>
                <a:blip r:embed="rId2"/>
                <a:stretch>
                  <a:fillRect l="-1085" t="-966" r="-390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6EE71767-614F-C537-5EFE-0884A457815B}"/>
              </a:ext>
            </a:extLst>
          </p:cNvPr>
          <p:cNvSpPr txBox="1"/>
          <p:nvPr/>
        </p:nvSpPr>
        <p:spPr>
          <a:xfrm>
            <a:off x="6327913" y="487880"/>
            <a:ext cx="2418521" cy="461665"/>
          </a:xfrm>
          <a:prstGeom prst="rect">
            <a:avLst/>
          </a:prstGeom>
          <a:noFill/>
        </p:spPr>
        <p:txBody>
          <a:bodyPr wrap="square">
            <a:spAutoFit/>
          </a:bodyPr>
          <a:lstStyle/>
          <a:p>
            <a:r>
              <a:rPr lang="zh-CN" altLang="en-US" sz="2400" b="0" i="0" dirty="0">
                <a:effectLst/>
                <a:latin typeface="Arial" panose="020B0604020202020204" pitchFamily="34" charset="0"/>
              </a:rPr>
              <a:t>变送器的选择</a:t>
            </a:r>
            <a:endParaRPr lang="zh-CN" altLang="en-US" sz="2400" dirty="0"/>
          </a:p>
        </p:txBody>
      </p:sp>
      <p:sp>
        <p:nvSpPr>
          <p:cNvPr id="7" name="文本框 6">
            <a:extLst>
              <a:ext uri="{FF2B5EF4-FFF2-40B4-BE49-F238E27FC236}">
                <a16:creationId xmlns:a16="http://schemas.microsoft.com/office/drawing/2014/main" id="{03ED723D-9982-64A6-999F-1B2E9EC94E27}"/>
              </a:ext>
            </a:extLst>
          </p:cNvPr>
          <p:cNvSpPr txBox="1"/>
          <p:nvPr/>
        </p:nvSpPr>
        <p:spPr>
          <a:xfrm>
            <a:off x="6327913" y="1210774"/>
            <a:ext cx="5618922" cy="1323439"/>
          </a:xfrm>
          <a:prstGeom prst="rect">
            <a:avLst/>
          </a:prstGeom>
          <a:noFill/>
        </p:spPr>
        <p:txBody>
          <a:bodyPr wrap="square">
            <a:spAutoFit/>
          </a:bodyPr>
          <a:lstStyle/>
          <a:p>
            <a:pPr marL="457200" indent="-457200">
              <a:buAutoNum type="arabicPeriod"/>
            </a:pPr>
            <a:r>
              <a:rPr lang="zh-CN" altLang="en-US" sz="2000" dirty="0"/>
              <a:t>根据工艺要求，选取量程、精度。</a:t>
            </a:r>
            <a:endParaRPr lang="en-US" altLang="zh-CN" sz="2000" dirty="0"/>
          </a:p>
          <a:p>
            <a:pPr marL="457200" indent="-457200">
              <a:buAutoNum type="arabicPeriod"/>
            </a:pPr>
            <a:r>
              <a:rPr lang="zh-CN" altLang="en-US" sz="2000" dirty="0"/>
              <a:t>选择时间常数小的，防止失真。</a:t>
            </a:r>
            <a:endParaRPr lang="en-US" altLang="zh-CN" sz="2000" dirty="0"/>
          </a:p>
          <a:p>
            <a:pPr marL="457200" indent="-457200">
              <a:buAutoNum type="arabicPeriod"/>
            </a:pPr>
            <a:r>
              <a:rPr lang="zh-CN" altLang="en-US" sz="2000" dirty="0"/>
              <a:t>检测点尽可能靠近被测对象。</a:t>
            </a:r>
            <a:endParaRPr lang="en-US" altLang="zh-CN" sz="2000" dirty="0"/>
          </a:p>
          <a:p>
            <a:pPr marL="457200" indent="-457200">
              <a:buAutoNum type="arabicPeriod"/>
            </a:pPr>
            <a:r>
              <a:rPr lang="zh-CN" altLang="en-US" sz="2000" dirty="0"/>
              <a:t>对测量信号的校正、补偿、抑制、线性化等</a:t>
            </a:r>
          </a:p>
        </p:txBody>
      </p:sp>
      <p:sp>
        <p:nvSpPr>
          <p:cNvPr id="8" name="文本框 7">
            <a:extLst>
              <a:ext uri="{FF2B5EF4-FFF2-40B4-BE49-F238E27FC236}">
                <a16:creationId xmlns:a16="http://schemas.microsoft.com/office/drawing/2014/main" id="{66A48A3F-4E27-1AD5-4CFE-0650B50458CC}"/>
              </a:ext>
            </a:extLst>
          </p:cNvPr>
          <p:cNvSpPr txBox="1"/>
          <p:nvPr/>
        </p:nvSpPr>
        <p:spPr>
          <a:xfrm>
            <a:off x="6327912" y="3103601"/>
            <a:ext cx="2418521" cy="461665"/>
          </a:xfrm>
          <a:prstGeom prst="rect">
            <a:avLst/>
          </a:prstGeom>
          <a:noFill/>
        </p:spPr>
        <p:txBody>
          <a:bodyPr wrap="square">
            <a:spAutoFit/>
          </a:bodyPr>
          <a:lstStyle/>
          <a:p>
            <a:r>
              <a:rPr lang="zh-CN" altLang="en-US" sz="2400" b="0" i="0" dirty="0">
                <a:effectLst/>
                <a:highlight>
                  <a:srgbClr val="FFFF00"/>
                </a:highlight>
                <a:latin typeface="Arial" panose="020B0604020202020204" pitchFamily="34" charset="0"/>
              </a:rPr>
              <a:t>执行器的选择</a:t>
            </a:r>
            <a:endParaRPr lang="zh-CN" altLang="en-US" sz="2400" dirty="0">
              <a:highlight>
                <a:srgbClr val="FFFF00"/>
              </a:highlight>
            </a:endParaRPr>
          </a:p>
        </p:txBody>
      </p:sp>
      <p:sp>
        <p:nvSpPr>
          <p:cNvPr id="10" name="文本框 9">
            <a:extLst>
              <a:ext uri="{FF2B5EF4-FFF2-40B4-BE49-F238E27FC236}">
                <a16:creationId xmlns:a16="http://schemas.microsoft.com/office/drawing/2014/main" id="{077F52CD-255D-1413-F632-7275D0130A32}"/>
              </a:ext>
            </a:extLst>
          </p:cNvPr>
          <p:cNvSpPr txBox="1"/>
          <p:nvPr/>
        </p:nvSpPr>
        <p:spPr>
          <a:xfrm>
            <a:off x="6278218" y="3758696"/>
            <a:ext cx="5718312" cy="2554545"/>
          </a:xfrm>
          <a:prstGeom prst="rect">
            <a:avLst/>
          </a:prstGeom>
          <a:noFill/>
        </p:spPr>
        <p:txBody>
          <a:bodyPr wrap="square">
            <a:spAutoFit/>
          </a:bodyPr>
          <a:lstStyle/>
          <a:p>
            <a:r>
              <a:rPr lang="zh-CN" altLang="en-US" sz="2000" b="0" i="0" dirty="0">
                <a:effectLst/>
                <a:latin typeface="Arial" panose="020B0604020202020204" pitchFamily="34" charset="0"/>
              </a:rPr>
              <a:t>调节阀：开度应在</a:t>
            </a:r>
            <a:r>
              <a:rPr lang="en-US" altLang="zh-CN" sz="2000" b="0" i="0" dirty="0">
                <a:effectLst/>
                <a:latin typeface="Times New Roman" panose="02020603050405020304" pitchFamily="18" charset="0"/>
              </a:rPr>
              <a:t>15%</a:t>
            </a:r>
            <a:r>
              <a:rPr lang="zh-CN" altLang="en-US" sz="2000" b="0" i="0" dirty="0">
                <a:effectLst/>
                <a:latin typeface="Arial" panose="020B0604020202020204" pitchFamily="34" charset="0"/>
              </a:rPr>
              <a:t>～</a:t>
            </a:r>
            <a:r>
              <a:rPr lang="en-US" altLang="zh-CN" sz="2000" b="0" i="0" dirty="0">
                <a:effectLst/>
                <a:latin typeface="Times New Roman" panose="02020603050405020304" pitchFamily="18" charset="0"/>
              </a:rPr>
              <a:t>85%</a:t>
            </a:r>
            <a:r>
              <a:rPr lang="zh-CN" altLang="en-US" sz="2000" dirty="0">
                <a:latin typeface="Arial" panose="020B0604020202020204" pitchFamily="34" charset="0"/>
              </a:rPr>
              <a:t>。以此选择口径。</a:t>
            </a:r>
            <a:endParaRPr lang="en-US" altLang="zh-CN" sz="2000" dirty="0">
              <a:latin typeface="Arial" panose="020B0604020202020204" pitchFamily="34" charset="0"/>
            </a:endParaRPr>
          </a:p>
          <a:p>
            <a:r>
              <a:rPr lang="zh-CN" altLang="en-US" sz="2000" b="0" i="0" dirty="0">
                <a:effectLst/>
                <a:latin typeface="Arial" panose="020B0604020202020204" pitchFamily="34" charset="0"/>
              </a:rPr>
              <a:t>分类：</a:t>
            </a:r>
            <a:endParaRPr lang="en-US" altLang="zh-CN" sz="2000" b="0" i="0" dirty="0">
              <a:effectLst/>
              <a:latin typeface="Arial" panose="020B0604020202020204" pitchFamily="34" charset="0"/>
            </a:endParaRPr>
          </a:p>
          <a:p>
            <a:pPr lvl="1"/>
            <a:r>
              <a:rPr lang="zh-CN" altLang="en-US" sz="2000" b="0" i="0" dirty="0">
                <a:effectLst/>
                <a:latin typeface="Arial" panose="020B0604020202020204" pitchFamily="34" charset="0"/>
              </a:rPr>
              <a:t>电动：</a:t>
            </a:r>
            <a:endParaRPr lang="en-US" altLang="zh-CN" sz="2000" b="0" i="0" dirty="0">
              <a:effectLst/>
              <a:latin typeface="Arial" panose="020B0604020202020204" pitchFamily="34" charset="0"/>
            </a:endParaRPr>
          </a:p>
          <a:p>
            <a:pPr lvl="1"/>
            <a:r>
              <a:rPr lang="zh-CN" altLang="en-US" sz="2000" b="0" i="0" dirty="0">
                <a:effectLst/>
                <a:latin typeface="Arial" panose="020B0604020202020204" pitchFamily="34" charset="0"/>
              </a:rPr>
              <a:t>传输快，远距离，但推力较小</a:t>
            </a:r>
            <a:endParaRPr lang="en-US" altLang="zh-CN" sz="2000" b="0" i="0" dirty="0">
              <a:effectLst/>
              <a:latin typeface="Arial" panose="020B0604020202020204" pitchFamily="34" charset="0"/>
            </a:endParaRPr>
          </a:p>
          <a:p>
            <a:pPr lvl="1"/>
            <a:r>
              <a:rPr lang="zh-CN" altLang="en-US" sz="2000" b="0" i="0" dirty="0">
                <a:effectLst/>
                <a:latin typeface="Arial" panose="020B0604020202020204" pitchFamily="34" charset="0"/>
              </a:rPr>
              <a:t>气动：</a:t>
            </a:r>
            <a:endParaRPr lang="en-US" altLang="zh-CN" sz="2000" b="0" i="0" dirty="0">
              <a:effectLst/>
              <a:latin typeface="Arial" panose="020B0604020202020204" pitchFamily="34" charset="0"/>
            </a:endParaRPr>
          </a:p>
          <a:p>
            <a:pPr lvl="1"/>
            <a:r>
              <a:rPr lang="zh-CN" altLang="en-US" sz="2000" b="0" i="0" dirty="0">
                <a:effectLst/>
                <a:latin typeface="Arial" panose="020B0604020202020204" pitchFamily="34" charset="0"/>
              </a:rPr>
              <a:t>结构简单可靠，防火防爆，但气源配置不便</a:t>
            </a:r>
            <a:endParaRPr lang="en-US" altLang="zh-CN" sz="2000" b="0" i="0" dirty="0">
              <a:effectLst/>
              <a:latin typeface="Arial" panose="020B0604020202020204" pitchFamily="34" charset="0"/>
            </a:endParaRPr>
          </a:p>
          <a:p>
            <a:pPr lvl="1"/>
            <a:r>
              <a:rPr lang="zh-CN" altLang="en-US" sz="2000" b="0" i="0" dirty="0">
                <a:effectLst/>
                <a:latin typeface="Arial" panose="020B0604020202020204" pitchFamily="34" charset="0"/>
              </a:rPr>
              <a:t>液动：</a:t>
            </a:r>
            <a:endParaRPr lang="en-US" altLang="zh-CN" sz="2000" b="0" i="0" dirty="0">
              <a:effectLst/>
              <a:latin typeface="Arial" panose="020B0604020202020204" pitchFamily="34" charset="0"/>
            </a:endParaRPr>
          </a:p>
          <a:p>
            <a:pPr lvl="1"/>
            <a:r>
              <a:rPr lang="zh-CN" altLang="en-US" sz="2000" b="0" i="0" dirty="0">
                <a:effectLst/>
                <a:latin typeface="Arial" panose="020B0604020202020204" pitchFamily="34" charset="0"/>
              </a:rPr>
              <a:t>推力大，但安装麻烦，不常用</a:t>
            </a:r>
            <a:endParaRPr lang="en-US" altLang="zh-CN" sz="2000" b="0" i="0" dirty="0">
              <a:effectLst/>
              <a:latin typeface="Arial" panose="020B0604020202020204" pitchFamily="34" charset="0"/>
            </a:endParaRPr>
          </a:p>
        </p:txBody>
      </p:sp>
    </p:spTree>
    <p:extLst>
      <p:ext uri="{BB962C8B-B14F-4D97-AF65-F5344CB8AC3E}">
        <p14:creationId xmlns:p14="http://schemas.microsoft.com/office/powerpoint/2010/main" val="3293138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1FB5AD-FCA9-612C-BFA1-C9CC75372801}"/>
              </a:ext>
            </a:extLst>
          </p:cNvPr>
          <p:cNvSpPr txBox="1"/>
          <p:nvPr/>
        </p:nvSpPr>
        <p:spPr>
          <a:xfrm>
            <a:off x="417444" y="487881"/>
            <a:ext cx="4061791" cy="461665"/>
          </a:xfrm>
          <a:prstGeom prst="rect">
            <a:avLst/>
          </a:prstGeom>
          <a:noFill/>
        </p:spPr>
        <p:txBody>
          <a:bodyPr wrap="square">
            <a:spAutoFit/>
          </a:bodyPr>
          <a:lstStyle/>
          <a:p>
            <a:r>
              <a:rPr lang="zh-CN" altLang="en-US" sz="2400" dirty="0">
                <a:highlight>
                  <a:srgbClr val="FFFF00"/>
                </a:highlight>
                <a:latin typeface="Courier New" panose="02070309020205020404" pitchFamily="49" charset="0"/>
              </a:rPr>
              <a:t>单座阀与双座阀</a:t>
            </a:r>
            <a:endParaRPr lang="zh-CN" altLang="en-US" sz="2400" dirty="0">
              <a:highlight>
                <a:srgbClr val="FFFF00"/>
              </a:highlight>
            </a:endParaRPr>
          </a:p>
        </p:txBody>
      </p:sp>
      <p:sp>
        <p:nvSpPr>
          <p:cNvPr id="5" name="文本框 4">
            <a:extLst>
              <a:ext uri="{FF2B5EF4-FFF2-40B4-BE49-F238E27FC236}">
                <a16:creationId xmlns:a16="http://schemas.microsoft.com/office/drawing/2014/main" id="{DDAA9FAD-AE0A-BA7F-C35B-41FA585CBCFC}"/>
              </a:ext>
            </a:extLst>
          </p:cNvPr>
          <p:cNvSpPr txBox="1"/>
          <p:nvPr/>
        </p:nvSpPr>
        <p:spPr>
          <a:xfrm>
            <a:off x="417445" y="1210775"/>
            <a:ext cx="4167808" cy="2862322"/>
          </a:xfrm>
          <a:prstGeom prst="rect">
            <a:avLst/>
          </a:prstGeom>
          <a:noFill/>
        </p:spPr>
        <p:txBody>
          <a:bodyPr wrap="square">
            <a:spAutoFit/>
          </a:bodyPr>
          <a:lstStyle/>
          <a:p>
            <a:r>
              <a:rPr lang="zh-CN" altLang="en-US" sz="2000" b="0" i="0" dirty="0">
                <a:effectLst/>
                <a:latin typeface="Arial" panose="020B0604020202020204" pitchFamily="34" charset="0"/>
              </a:rPr>
              <a:t>例：二者的区别和优点？</a:t>
            </a:r>
            <a:endParaRPr lang="en-US" altLang="zh-CN" sz="2000" b="0" i="0" dirty="0">
              <a:effectLst/>
              <a:latin typeface="Arial" panose="020B0604020202020204" pitchFamily="34" charset="0"/>
            </a:endParaRPr>
          </a:p>
          <a:p>
            <a:endParaRPr lang="en-US" altLang="zh-CN" sz="2000" dirty="0"/>
          </a:p>
          <a:p>
            <a:r>
              <a:rPr lang="zh-CN" altLang="en-US" sz="2000" dirty="0"/>
              <a:t>单座阀体内只有一个阀芯，结构简单，</a:t>
            </a:r>
            <a:r>
              <a:rPr lang="zh-CN" altLang="en-US" sz="2000" dirty="0">
                <a:solidFill>
                  <a:srgbClr val="FF0000"/>
                </a:solidFill>
              </a:rPr>
              <a:t>泄漏量小</a:t>
            </a:r>
            <a:r>
              <a:rPr lang="zh-CN" altLang="en-US" sz="2000" dirty="0"/>
              <a:t>，但流体对阀芯的不平衡作用力大。</a:t>
            </a:r>
            <a:endParaRPr lang="en-US" altLang="zh-CN" sz="2000" dirty="0"/>
          </a:p>
          <a:p>
            <a:r>
              <a:rPr lang="zh-CN" altLang="en-US" sz="2000" b="0" i="0" dirty="0">
                <a:effectLst/>
                <a:latin typeface="Arial" panose="020B0604020202020204" pitchFamily="34" charset="0"/>
              </a:rPr>
              <a:t>一般用在小口径、低压差的场合。</a:t>
            </a:r>
            <a:endParaRPr lang="en-US" altLang="zh-CN" sz="2000" dirty="0">
              <a:latin typeface="Arial" panose="020B0604020202020204" pitchFamily="34" charset="0"/>
            </a:endParaRPr>
          </a:p>
          <a:p>
            <a:endParaRPr lang="en-US" altLang="zh-CN" sz="2000" dirty="0">
              <a:latin typeface="Arial" panose="020B0604020202020204" pitchFamily="34" charset="0"/>
            </a:endParaRPr>
          </a:p>
          <a:p>
            <a:r>
              <a:rPr lang="zh-CN" altLang="en-US" sz="2000" dirty="0">
                <a:latin typeface="Arial" panose="020B0604020202020204" pitchFamily="34" charset="0"/>
              </a:rPr>
              <a:t>双座阀体内有</a:t>
            </a:r>
            <a:r>
              <a:rPr lang="zh-CN" altLang="en-US" sz="2000" b="0" i="0" dirty="0">
                <a:effectLst/>
                <a:latin typeface="Arial" panose="020B0604020202020204" pitchFamily="34" charset="0"/>
              </a:rPr>
              <a:t>两个阀芯和阀座。</a:t>
            </a:r>
            <a:endParaRPr lang="en-US" altLang="zh-CN" sz="2000" b="0" i="0" dirty="0">
              <a:effectLst/>
              <a:latin typeface="Arial" panose="020B0604020202020204" pitchFamily="34" charset="0"/>
            </a:endParaRPr>
          </a:p>
          <a:p>
            <a:r>
              <a:rPr lang="zh-CN" altLang="en-US" sz="2000" b="0" i="0" dirty="0">
                <a:solidFill>
                  <a:srgbClr val="FF0000"/>
                </a:solidFill>
                <a:effectLst/>
                <a:latin typeface="Arial" panose="020B0604020202020204" pitchFamily="34" charset="0"/>
              </a:rPr>
              <a:t>不平衡力小</a:t>
            </a:r>
            <a:r>
              <a:rPr lang="zh-CN" altLang="en-US" sz="2000" b="0" i="0" dirty="0">
                <a:effectLst/>
                <a:latin typeface="Arial" panose="020B0604020202020204" pitchFamily="34" charset="0"/>
              </a:rPr>
              <a:t>，但泄漏量较大。</a:t>
            </a:r>
            <a:endParaRPr lang="zh-CN" altLang="en-US" sz="2000" dirty="0"/>
          </a:p>
        </p:txBody>
      </p:sp>
      <p:sp>
        <p:nvSpPr>
          <p:cNvPr id="7" name="文本框 6">
            <a:extLst>
              <a:ext uri="{FF2B5EF4-FFF2-40B4-BE49-F238E27FC236}">
                <a16:creationId xmlns:a16="http://schemas.microsoft.com/office/drawing/2014/main" id="{427E1CB4-C901-3B9E-B5BA-8BDA230A2F82}"/>
              </a:ext>
            </a:extLst>
          </p:cNvPr>
          <p:cNvSpPr txBox="1"/>
          <p:nvPr/>
        </p:nvSpPr>
        <p:spPr>
          <a:xfrm>
            <a:off x="5208106" y="1210775"/>
            <a:ext cx="6096000" cy="1015663"/>
          </a:xfrm>
          <a:prstGeom prst="rect">
            <a:avLst/>
          </a:prstGeom>
          <a:noFill/>
        </p:spPr>
        <p:txBody>
          <a:bodyPr wrap="square">
            <a:spAutoFit/>
          </a:bodyPr>
          <a:lstStyle/>
          <a:p>
            <a:r>
              <a:rPr lang="zh-CN" altLang="en-US" sz="2000" b="0" i="0" dirty="0">
                <a:effectLst/>
                <a:latin typeface="Arial" panose="020B0604020202020204" pitchFamily="34" charset="0"/>
              </a:rPr>
              <a:t>流量特性的定义：</a:t>
            </a:r>
            <a:br>
              <a:rPr lang="zh-CN" altLang="en-US" sz="2000" dirty="0"/>
            </a:br>
            <a:r>
              <a:rPr lang="zh-CN" altLang="en-US" sz="2000" b="0" i="0" dirty="0">
                <a:effectLst/>
                <a:latin typeface="Arial" panose="020B0604020202020204" pitchFamily="34" charset="0"/>
              </a:rPr>
              <a:t>被控介质流过阀门的</a:t>
            </a:r>
            <a:r>
              <a:rPr lang="zh-CN" altLang="en-US" sz="2000" b="0" i="0" dirty="0">
                <a:solidFill>
                  <a:srgbClr val="FF0000"/>
                </a:solidFill>
                <a:effectLst/>
                <a:latin typeface="Arial" panose="020B0604020202020204" pitchFamily="34" charset="0"/>
              </a:rPr>
              <a:t>相对流量</a:t>
            </a:r>
            <a:r>
              <a:rPr lang="zh-CN" altLang="en-US" sz="2000" b="0" i="0" dirty="0">
                <a:effectLst/>
                <a:latin typeface="Arial" panose="020B0604020202020204" pitchFamily="34" charset="0"/>
              </a:rPr>
              <a:t>与阀门的</a:t>
            </a:r>
            <a:r>
              <a:rPr lang="zh-CN" altLang="en-US" sz="2000" b="0" i="0" dirty="0">
                <a:solidFill>
                  <a:srgbClr val="FF0000"/>
                </a:solidFill>
                <a:effectLst/>
                <a:latin typeface="Arial" panose="020B0604020202020204" pitchFamily="34" charset="0"/>
              </a:rPr>
              <a:t>相对开度</a:t>
            </a:r>
            <a:r>
              <a:rPr lang="zh-CN" altLang="en-US" sz="2000" b="0" i="0" dirty="0">
                <a:effectLst/>
                <a:latin typeface="Arial" panose="020B0604020202020204" pitchFamily="34" charset="0"/>
              </a:rPr>
              <a:t>（相对位移）间的关系称为调节阀的流量特性。</a:t>
            </a:r>
            <a:endParaRPr lang="zh-CN" altLang="en-US" sz="2000" dirty="0"/>
          </a:p>
        </p:txBody>
      </p:sp>
      <p:sp>
        <p:nvSpPr>
          <p:cNvPr id="8" name="文本框 7">
            <a:extLst>
              <a:ext uri="{FF2B5EF4-FFF2-40B4-BE49-F238E27FC236}">
                <a16:creationId xmlns:a16="http://schemas.microsoft.com/office/drawing/2014/main" id="{A62F657D-4291-B42B-6A07-9F0FB6B7189E}"/>
              </a:ext>
            </a:extLst>
          </p:cNvPr>
          <p:cNvSpPr txBox="1"/>
          <p:nvPr/>
        </p:nvSpPr>
        <p:spPr>
          <a:xfrm>
            <a:off x="5208106" y="487881"/>
            <a:ext cx="4061791" cy="461665"/>
          </a:xfrm>
          <a:prstGeom prst="rect">
            <a:avLst/>
          </a:prstGeom>
          <a:noFill/>
        </p:spPr>
        <p:txBody>
          <a:bodyPr wrap="square">
            <a:spAutoFit/>
          </a:bodyPr>
          <a:lstStyle/>
          <a:p>
            <a:r>
              <a:rPr lang="zh-CN" altLang="en-US" sz="2400" dirty="0">
                <a:highlight>
                  <a:srgbClr val="FFFF00"/>
                </a:highlight>
                <a:latin typeface="Courier New" panose="02070309020205020404" pitchFamily="49" charset="0"/>
              </a:rPr>
              <a:t>调节阀的流量特性</a:t>
            </a:r>
            <a:endParaRPr lang="zh-CN" altLang="en-US" sz="2400" dirty="0">
              <a:highlight>
                <a:srgbClr val="FFFF00"/>
              </a:highlight>
            </a:endParaRPr>
          </a:p>
        </p:txBody>
      </p:sp>
      <p:pic>
        <p:nvPicPr>
          <p:cNvPr id="10" name="图片 9">
            <a:extLst>
              <a:ext uri="{FF2B5EF4-FFF2-40B4-BE49-F238E27FC236}">
                <a16:creationId xmlns:a16="http://schemas.microsoft.com/office/drawing/2014/main" id="{3F926DC7-4575-4A64-8FDB-1618BF66AD24}"/>
              </a:ext>
            </a:extLst>
          </p:cNvPr>
          <p:cNvPicPr>
            <a:picLocks noChangeAspect="1"/>
          </p:cNvPicPr>
          <p:nvPr/>
        </p:nvPicPr>
        <p:blipFill>
          <a:blip r:embed="rId2"/>
          <a:stretch>
            <a:fillRect/>
          </a:stretch>
        </p:blipFill>
        <p:spPr>
          <a:xfrm>
            <a:off x="5284306" y="2307139"/>
            <a:ext cx="2600737" cy="1166997"/>
          </a:xfrm>
          <a:prstGeom prst="rect">
            <a:avLst/>
          </a:prstGeom>
        </p:spPr>
      </p:pic>
      <p:sp>
        <p:nvSpPr>
          <p:cNvPr id="12" name="文本框 11">
            <a:extLst>
              <a:ext uri="{FF2B5EF4-FFF2-40B4-BE49-F238E27FC236}">
                <a16:creationId xmlns:a16="http://schemas.microsoft.com/office/drawing/2014/main" id="{DB8F754A-B277-CD1C-9D1E-5DE74BCD87C9}"/>
              </a:ext>
            </a:extLst>
          </p:cNvPr>
          <p:cNvSpPr txBox="1"/>
          <p:nvPr/>
        </p:nvSpPr>
        <p:spPr>
          <a:xfrm>
            <a:off x="5208106" y="3651107"/>
            <a:ext cx="6096000" cy="707886"/>
          </a:xfrm>
          <a:prstGeom prst="rect">
            <a:avLst/>
          </a:prstGeom>
          <a:noFill/>
        </p:spPr>
        <p:txBody>
          <a:bodyPr wrap="square">
            <a:spAutoFit/>
          </a:bodyPr>
          <a:lstStyle/>
          <a:p>
            <a:r>
              <a:rPr lang="zh-CN" altLang="en-US" sz="2000" b="0" i="0" dirty="0">
                <a:effectLst/>
                <a:highlight>
                  <a:srgbClr val="FFFF00"/>
                </a:highlight>
                <a:latin typeface="Arial" panose="020B0604020202020204" pitchFamily="34" charset="0"/>
              </a:rPr>
              <a:t>固有（理想）流量特性：</a:t>
            </a:r>
            <a:endParaRPr lang="en-US" altLang="zh-CN" sz="2000" b="0" i="0" dirty="0">
              <a:effectLst/>
              <a:highlight>
                <a:srgbClr val="FFFF00"/>
              </a:highlight>
              <a:latin typeface="Arial" panose="020B0604020202020204" pitchFamily="34" charset="0"/>
            </a:endParaRPr>
          </a:p>
          <a:p>
            <a:r>
              <a:rPr lang="zh-CN" altLang="en-US" sz="2000" dirty="0">
                <a:latin typeface="Arial" panose="020B0604020202020204" pitchFamily="34" charset="0"/>
              </a:rPr>
              <a:t>阀门前后压差固定，只取决于阀芯形状。</a:t>
            </a:r>
            <a:endParaRPr lang="zh-CN" altLang="en-US" sz="2000" dirty="0"/>
          </a:p>
        </p:txBody>
      </p:sp>
      <p:pic>
        <p:nvPicPr>
          <p:cNvPr id="14" name="图片 13">
            <a:extLst>
              <a:ext uri="{FF2B5EF4-FFF2-40B4-BE49-F238E27FC236}">
                <a16:creationId xmlns:a16="http://schemas.microsoft.com/office/drawing/2014/main" id="{98E1A231-F90F-F0B0-A8E1-4C4935D27304}"/>
              </a:ext>
            </a:extLst>
          </p:cNvPr>
          <p:cNvPicPr>
            <a:picLocks noChangeAspect="1"/>
          </p:cNvPicPr>
          <p:nvPr/>
        </p:nvPicPr>
        <p:blipFill rotWithShape="1">
          <a:blip r:embed="rId3"/>
          <a:srcRect b="8601"/>
          <a:stretch/>
        </p:blipFill>
        <p:spPr>
          <a:xfrm>
            <a:off x="5284306" y="4486139"/>
            <a:ext cx="5387008" cy="2371862"/>
          </a:xfrm>
          <a:prstGeom prst="rect">
            <a:avLst/>
          </a:prstGeom>
        </p:spPr>
      </p:pic>
    </p:spTree>
    <p:extLst>
      <p:ext uri="{BB962C8B-B14F-4D97-AF65-F5344CB8AC3E}">
        <p14:creationId xmlns:p14="http://schemas.microsoft.com/office/powerpoint/2010/main" val="2802620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BFA7E65-7F8F-5F48-3DE5-D9F05EAC0899}"/>
              </a:ext>
            </a:extLst>
          </p:cNvPr>
          <p:cNvSpPr txBox="1"/>
          <p:nvPr/>
        </p:nvSpPr>
        <p:spPr>
          <a:xfrm>
            <a:off x="503582" y="587273"/>
            <a:ext cx="6096000" cy="400110"/>
          </a:xfrm>
          <a:prstGeom prst="rect">
            <a:avLst/>
          </a:prstGeom>
          <a:noFill/>
        </p:spPr>
        <p:txBody>
          <a:bodyPr wrap="square">
            <a:spAutoFit/>
          </a:bodyPr>
          <a:lstStyle/>
          <a:p>
            <a:r>
              <a:rPr lang="zh-CN" altLang="en-US" sz="2000" b="0" i="0" dirty="0">
                <a:effectLst/>
                <a:latin typeface="Courier New" panose="02070309020205020404" pitchFamily="49" charset="0"/>
              </a:rPr>
              <a:t>等百分比（对数）流量特性</a:t>
            </a:r>
            <a:endParaRPr lang="zh-CN" altLang="en-US" sz="2000" dirty="0"/>
          </a:p>
        </p:txBody>
      </p:sp>
      <p:pic>
        <p:nvPicPr>
          <p:cNvPr id="5" name="图片 4">
            <a:extLst>
              <a:ext uri="{FF2B5EF4-FFF2-40B4-BE49-F238E27FC236}">
                <a16:creationId xmlns:a16="http://schemas.microsoft.com/office/drawing/2014/main" id="{DE8DA8D4-A49A-0760-66E0-52137F67E5BC}"/>
              </a:ext>
            </a:extLst>
          </p:cNvPr>
          <p:cNvPicPr>
            <a:picLocks noChangeAspect="1"/>
          </p:cNvPicPr>
          <p:nvPr/>
        </p:nvPicPr>
        <p:blipFill>
          <a:blip r:embed="rId2"/>
          <a:stretch>
            <a:fillRect/>
          </a:stretch>
        </p:blipFill>
        <p:spPr>
          <a:xfrm>
            <a:off x="593241" y="1325838"/>
            <a:ext cx="2448133" cy="1277645"/>
          </a:xfrm>
          <a:prstGeom prst="rect">
            <a:avLst/>
          </a:prstGeom>
        </p:spPr>
      </p:pic>
      <p:pic>
        <p:nvPicPr>
          <p:cNvPr id="7" name="图片 6">
            <a:extLst>
              <a:ext uri="{FF2B5EF4-FFF2-40B4-BE49-F238E27FC236}">
                <a16:creationId xmlns:a16="http://schemas.microsoft.com/office/drawing/2014/main" id="{06F051A6-6A71-D399-D29B-8B58B5FE1450}"/>
              </a:ext>
            </a:extLst>
          </p:cNvPr>
          <p:cNvPicPr>
            <a:picLocks noChangeAspect="1"/>
          </p:cNvPicPr>
          <p:nvPr/>
        </p:nvPicPr>
        <p:blipFill>
          <a:blip r:embed="rId3"/>
          <a:stretch>
            <a:fillRect/>
          </a:stretch>
        </p:blipFill>
        <p:spPr>
          <a:xfrm>
            <a:off x="593241" y="2936858"/>
            <a:ext cx="2742999" cy="2635319"/>
          </a:xfrm>
          <a:prstGeom prst="rect">
            <a:avLst/>
          </a:prstGeom>
        </p:spPr>
      </p:pic>
      <p:sp>
        <p:nvSpPr>
          <p:cNvPr id="9" name="文本框 8">
            <a:extLst>
              <a:ext uri="{FF2B5EF4-FFF2-40B4-BE49-F238E27FC236}">
                <a16:creationId xmlns:a16="http://schemas.microsoft.com/office/drawing/2014/main" id="{3B6EF4A2-0FF4-986B-7B11-C8562EEF88D2}"/>
              </a:ext>
            </a:extLst>
          </p:cNvPr>
          <p:cNvSpPr txBox="1"/>
          <p:nvPr/>
        </p:nvSpPr>
        <p:spPr>
          <a:xfrm>
            <a:off x="4956313" y="587273"/>
            <a:ext cx="6096000" cy="4093428"/>
          </a:xfrm>
          <a:prstGeom prst="rect">
            <a:avLst/>
          </a:prstGeom>
          <a:noFill/>
        </p:spPr>
        <p:txBody>
          <a:bodyPr wrap="square">
            <a:spAutoFit/>
          </a:bodyPr>
          <a:lstStyle/>
          <a:p>
            <a:r>
              <a:rPr lang="zh-CN" altLang="en-US" sz="2000" b="0" i="0" dirty="0">
                <a:effectLst/>
                <a:highlight>
                  <a:srgbClr val="FFFF00"/>
                </a:highlight>
                <a:latin typeface="Courier New" panose="02070309020205020404" pitchFamily="49" charset="0"/>
              </a:rPr>
              <a:t>工作流量特性：</a:t>
            </a:r>
            <a:endParaRPr lang="en-US" altLang="zh-CN" sz="2000" b="0" i="0" dirty="0">
              <a:effectLst/>
              <a:highlight>
                <a:srgbClr val="FFFF00"/>
              </a:highlight>
              <a:latin typeface="Courier New" panose="02070309020205020404" pitchFamily="49" charset="0"/>
            </a:endParaRPr>
          </a:p>
          <a:p>
            <a:r>
              <a:rPr lang="zh-CN" altLang="en-US" sz="2000" b="0" i="0" dirty="0">
                <a:effectLst/>
                <a:latin typeface="Arial" panose="020B0604020202020204" pitchFamily="34" charset="0"/>
              </a:rPr>
              <a:t>阀门串联管道后，管道对流体的阻力随流量而变化，阀前后压差也是变化的，这时流量特性会发生畸变。</a:t>
            </a:r>
            <a:endParaRPr lang="en-US" altLang="zh-CN" sz="2000" b="0" i="0" dirty="0">
              <a:effectLst/>
              <a:latin typeface="Arial" panose="020B0604020202020204" pitchFamily="34" charset="0"/>
            </a:endParaRPr>
          </a:p>
          <a:p>
            <a:endParaRPr lang="en-US" altLang="zh-CN" sz="2000" dirty="0">
              <a:latin typeface="Arial" panose="020B0604020202020204" pitchFamily="34" charset="0"/>
            </a:endParaRPr>
          </a:p>
          <a:p>
            <a:endParaRPr lang="en-US" altLang="zh-CN" sz="2000" b="0" i="0" dirty="0">
              <a:effectLst/>
              <a:latin typeface="Arial" panose="020B0604020202020204" pitchFamily="34" charset="0"/>
            </a:endParaRPr>
          </a:p>
          <a:p>
            <a:endParaRPr lang="en-US" altLang="zh-CN" sz="2000" dirty="0">
              <a:latin typeface="Arial" panose="020B0604020202020204" pitchFamily="34" charset="0"/>
            </a:endParaRPr>
          </a:p>
          <a:p>
            <a:endParaRPr lang="en-US" altLang="zh-CN" sz="2000" b="0" i="0" dirty="0">
              <a:effectLst/>
              <a:latin typeface="Arial" panose="020B0604020202020204" pitchFamily="34" charset="0"/>
            </a:endParaRPr>
          </a:p>
          <a:p>
            <a:endParaRPr lang="en-US" altLang="zh-CN" sz="2000" dirty="0">
              <a:latin typeface="Arial" panose="020B0604020202020204" pitchFamily="34" charset="0"/>
            </a:endParaRPr>
          </a:p>
          <a:p>
            <a:endParaRPr lang="en-US" altLang="zh-CN" sz="2000" b="0" i="0" dirty="0">
              <a:effectLst/>
              <a:latin typeface="Arial" panose="020B0604020202020204" pitchFamily="34" charset="0"/>
            </a:endParaRPr>
          </a:p>
          <a:p>
            <a:endParaRPr lang="en-US" altLang="zh-CN" sz="2000" dirty="0">
              <a:latin typeface="Arial" panose="020B0604020202020204" pitchFamily="34" charset="0"/>
            </a:endParaRPr>
          </a:p>
          <a:p>
            <a:r>
              <a:rPr lang="en-US" altLang="zh-CN" sz="2000" dirty="0">
                <a:latin typeface="Arial" panose="020B0604020202020204" pitchFamily="34" charset="0"/>
              </a:rPr>
              <a:t>S</a:t>
            </a:r>
            <a:r>
              <a:rPr lang="zh-CN" altLang="en-US" sz="2000" dirty="0">
                <a:latin typeface="Arial" panose="020B0604020202020204" pitchFamily="34" charset="0"/>
              </a:rPr>
              <a:t>（畸变系数）最大为</a:t>
            </a:r>
            <a:r>
              <a:rPr lang="en-US" altLang="zh-CN" sz="2000" dirty="0">
                <a:latin typeface="Arial" panose="020B0604020202020204" pitchFamily="34" charset="0"/>
              </a:rPr>
              <a:t>1</a:t>
            </a:r>
            <a:r>
              <a:rPr lang="zh-CN" altLang="en-US" sz="2000" dirty="0">
                <a:latin typeface="Arial" panose="020B0604020202020204" pitchFamily="34" charset="0"/>
              </a:rPr>
              <a:t>。</a:t>
            </a:r>
            <a:r>
              <a:rPr lang="en-US" altLang="zh-CN" sz="2000" dirty="0">
                <a:latin typeface="Arial" panose="020B0604020202020204" pitchFamily="34" charset="0"/>
              </a:rPr>
              <a:t>S</a:t>
            </a:r>
            <a:r>
              <a:rPr lang="zh-CN" altLang="en-US" sz="2000" dirty="0">
                <a:latin typeface="Arial" panose="020B0604020202020204" pitchFamily="34" charset="0"/>
              </a:rPr>
              <a:t>越小，畸变越严重。</a:t>
            </a:r>
            <a:endParaRPr lang="en-US" altLang="zh-CN" sz="2000" dirty="0">
              <a:latin typeface="Arial" panose="020B0604020202020204" pitchFamily="34" charset="0"/>
            </a:endParaRPr>
          </a:p>
          <a:p>
            <a:r>
              <a:rPr lang="zh-CN" altLang="en-US" sz="2000" b="0" i="0" dirty="0">
                <a:effectLst/>
                <a:latin typeface="Arial" panose="020B0604020202020204" pitchFamily="34" charset="0"/>
              </a:rPr>
              <a:t>直线阀</a:t>
            </a:r>
            <a:r>
              <a:rPr lang="en-US" altLang="zh-CN" sz="2000" b="0" i="0" dirty="0">
                <a:effectLst/>
                <a:latin typeface="Arial" panose="020B0604020202020204" pitchFamily="34" charset="0"/>
                <a:sym typeface="Wingdings" panose="05000000000000000000" pitchFamily="2" charset="2"/>
              </a:rPr>
              <a:t></a:t>
            </a:r>
            <a:r>
              <a:rPr lang="zh-CN" altLang="en-US" sz="2000" b="0" i="0" dirty="0">
                <a:effectLst/>
                <a:latin typeface="Arial" panose="020B0604020202020204" pitchFamily="34" charset="0"/>
                <a:sym typeface="Wingdings" panose="05000000000000000000" pitchFamily="2" charset="2"/>
              </a:rPr>
              <a:t>快开阀，等百分比阀</a:t>
            </a:r>
            <a:r>
              <a:rPr lang="en-US" altLang="zh-CN" sz="2000" b="0" i="0" dirty="0">
                <a:effectLst/>
                <a:latin typeface="Arial" panose="020B0604020202020204" pitchFamily="34" charset="0"/>
                <a:sym typeface="Wingdings" panose="05000000000000000000" pitchFamily="2" charset="2"/>
              </a:rPr>
              <a:t></a:t>
            </a:r>
            <a:r>
              <a:rPr lang="zh-CN" altLang="en-US" sz="2000" b="0" i="0" dirty="0">
                <a:effectLst/>
                <a:latin typeface="Arial" panose="020B0604020202020204" pitchFamily="34" charset="0"/>
                <a:sym typeface="Wingdings" panose="05000000000000000000" pitchFamily="2" charset="2"/>
              </a:rPr>
              <a:t>直线阀</a:t>
            </a:r>
            <a:endParaRPr lang="en-US" altLang="zh-CN" sz="2000" b="0" i="0" dirty="0">
              <a:effectLst/>
              <a:latin typeface="Arial" panose="020B0604020202020204" pitchFamily="34" charset="0"/>
            </a:endParaRPr>
          </a:p>
          <a:p>
            <a:endParaRPr lang="en-US" altLang="zh-CN" sz="2000" dirty="0">
              <a:latin typeface="Arial" panose="020B0604020202020204" pitchFamily="34" charset="0"/>
            </a:endParaRPr>
          </a:p>
        </p:txBody>
      </p:sp>
      <p:pic>
        <p:nvPicPr>
          <p:cNvPr id="11" name="图片 10">
            <a:extLst>
              <a:ext uri="{FF2B5EF4-FFF2-40B4-BE49-F238E27FC236}">
                <a16:creationId xmlns:a16="http://schemas.microsoft.com/office/drawing/2014/main" id="{C99A7F5E-0508-BC15-31EE-FC1FA3367B78}"/>
              </a:ext>
            </a:extLst>
          </p:cNvPr>
          <p:cNvPicPr>
            <a:picLocks noChangeAspect="1"/>
          </p:cNvPicPr>
          <p:nvPr/>
        </p:nvPicPr>
        <p:blipFill>
          <a:blip r:embed="rId4"/>
          <a:stretch>
            <a:fillRect/>
          </a:stretch>
        </p:blipFill>
        <p:spPr>
          <a:xfrm>
            <a:off x="5068955" y="1917307"/>
            <a:ext cx="6257925" cy="1372352"/>
          </a:xfrm>
          <a:prstGeom prst="rect">
            <a:avLst/>
          </a:prstGeom>
        </p:spPr>
      </p:pic>
    </p:spTree>
    <p:extLst>
      <p:ext uri="{BB962C8B-B14F-4D97-AF65-F5344CB8AC3E}">
        <p14:creationId xmlns:p14="http://schemas.microsoft.com/office/powerpoint/2010/main" val="4001695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0155560-B473-0B69-0BE3-0DD9990375E2}"/>
              </a:ext>
            </a:extLst>
          </p:cNvPr>
          <p:cNvSpPr txBox="1"/>
          <p:nvPr/>
        </p:nvSpPr>
        <p:spPr>
          <a:xfrm>
            <a:off x="477078" y="574021"/>
            <a:ext cx="6096000" cy="461665"/>
          </a:xfrm>
          <a:prstGeom prst="rect">
            <a:avLst/>
          </a:prstGeom>
          <a:noFill/>
        </p:spPr>
        <p:txBody>
          <a:bodyPr wrap="square">
            <a:spAutoFit/>
          </a:bodyPr>
          <a:lstStyle/>
          <a:p>
            <a:r>
              <a:rPr lang="zh-CN" altLang="en-US" sz="2400" b="0" i="0" dirty="0">
                <a:effectLst/>
                <a:highlight>
                  <a:srgbClr val="FFFF00"/>
                </a:highlight>
                <a:latin typeface="Arial" panose="020B0604020202020204" pitchFamily="34" charset="0"/>
              </a:rPr>
              <a:t>气开式与气关式</a:t>
            </a:r>
            <a:endParaRPr lang="zh-CN" altLang="en-US" sz="2400" dirty="0">
              <a:highlight>
                <a:srgbClr val="FFFF00"/>
              </a:highlight>
            </a:endParaRPr>
          </a:p>
        </p:txBody>
      </p:sp>
      <p:sp>
        <p:nvSpPr>
          <p:cNvPr id="5" name="文本框 4">
            <a:extLst>
              <a:ext uri="{FF2B5EF4-FFF2-40B4-BE49-F238E27FC236}">
                <a16:creationId xmlns:a16="http://schemas.microsoft.com/office/drawing/2014/main" id="{ADCC38CA-877E-6964-9941-1384BECEA5CB}"/>
              </a:ext>
            </a:extLst>
          </p:cNvPr>
          <p:cNvSpPr txBox="1"/>
          <p:nvPr/>
        </p:nvSpPr>
        <p:spPr>
          <a:xfrm>
            <a:off x="477078" y="1351219"/>
            <a:ext cx="6096000" cy="2308324"/>
          </a:xfrm>
          <a:prstGeom prst="rect">
            <a:avLst/>
          </a:prstGeom>
          <a:noFill/>
        </p:spPr>
        <p:txBody>
          <a:bodyPr wrap="square">
            <a:spAutoFit/>
          </a:bodyPr>
          <a:lstStyle/>
          <a:p>
            <a:r>
              <a:rPr lang="zh-CN" altLang="en-US" b="0" i="0" dirty="0">
                <a:effectLst/>
                <a:latin typeface="Arial" panose="020B0604020202020204" pitchFamily="34" charset="0"/>
              </a:rPr>
              <a:t>气动调节阀在气压信号中断后阀门会复位。</a:t>
            </a:r>
            <a:endParaRPr lang="en-US" altLang="zh-CN" b="0" i="0" dirty="0">
              <a:effectLst/>
              <a:latin typeface="Arial" panose="020B0604020202020204" pitchFamily="34" charset="0"/>
            </a:endParaRPr>
          </a:p>
          <a:p>
            <a:br>
              <a:rPr lang="zh-CN" altLang="en-US" dirty="0"/>
            </a:br>
            <a:r>
              <a:rPr lang="zh-CN" altLang="en-US" b="0" i="0" dirty="0">
                <a:effectLst/>
                <a:latin typeface="Arial" panose="020B0604020202020204" pitchFamily="34" charset="0"/>
              </a:rPr>
              <a:t>无压力信号时阀门全开，随着信号增大，阀门逐渐关小的称为气关式。反之称为气开式。</a:t>
            </a:r>
            <a:endParaRPr lang="en-US" altLang="zh-CN" b="0" i="0" dirty="0">
              <a:effectLst/>
              <a:latin typeface="Arial" panose="020B0604020202020204" pitchFamily="34" charset="0"/>
            </a:endParaRPr>
          </a:p>
          <a:p>
            <a:endParaRPr lang="en-US" altLang="zh-CN" dirty="0">
              <a:latin typeface="Arial" panose="020B0604020202020204" pitchFamily="34" charset="0"/>
            </a:endParaRPr>
          </a:p>
          <a:p>
            <a:pPr algn="l"/>
            <a:r>
              <a:rPr lang="zh-CN" altLang="en-US" b="0" i="0" dirty="0">
                <a:solidFill>
                  <a:srgbClr val="000000"/>
                </a:solidFill>
                <a:effectLst/>
                <a:latin typeface="Arial" panose="020B0604020202020204" pitchFamily="34" charset="0"/>
              </a:rPr>
              <a:t>选择原则：</a:t>
            </a:r>
            <a:br>
              <a:rPr lang="zh-CN" altLang="en-US" b="0" i="0" dirty="0">
                <a:solidFill>
                  <a:srgbClr val="000000"/>
                </a:solidFill>
                <a:effectLst/>
                <a:latin typeface="Segoe UI" panose="020B0502040204020203" pitchFamily="34" charset="0"/>
              </a:rPr>
            </a:br>
            <a:r>
              <a:rPr lang="zh-CN" altLang="en-US" b="0" i="0" dirty="0">
                <a:solidFill>
                  <a:srgbClr val="000000"/>
                </a:solidFill>
                <a:effectLst/>
                <a:latin typeface="Arial" panose="020B0604020202020204" pitchFamily="34" charset="0"/>
              </a:rPr>
              <a:t>当控制信号中断时，阀门的复位位置能使工艺设备处于安全状态。</a:t>
            </a:r>
            <a:endParaRPr lang="zh-CN" altLang="en-US" b="0" i="0" dirty="0">
              <a:solidFill>
                <a:srgbClr val="000000"/>
              </a:solidFill>
              <a:effectLst/>
              <a:latin typeface="Segoe UI" panose="020B0502040204020203" pitchFamily="34" charset="0"/>
            </a:endParaRPr>
          </a:p>
        </p:txBody>
      </p:sp>
      <p:pic>
        <p:nvPicPr>
          <p:cNvPr id="7" name="图片 6">
            <a:extLst>
              <a:ext uri="{FF2B5EF4-FFF2-40B4-BE49-F238E27FC236}">
                <a16:creationId xmlns:a16="http://schemas.microsoft.com/office/drawing/2014/main" id="{FDD98CC6-22E4-1B35-9C07-642A9EE7FA1C}"/>
              </a:ext>
            </a:extLst>
          </p:cNvPr>
          <p:cNvPicPr>
            <a:picLocks noChangeAspect="1"/>
          </p:cNvPicPr>
          <p:nvPr/>
        </p:nvPicPr>
        <p:blipFill>
          <a:blip r:embed="rId2"/>
          <a:stretch>
            <a:fillRect/>
          </a:stretch>
        </p:blipFill>
        <p:spPr>
          <a:xfrm>
            <a:off x="549137" y="4108173"/>
            <a:ext cx="3094446" cy="2366341"/>
          </a:xfrm>
          <a:prstGeom prst="rect">
            <a:avLst/>
          </a:prstGeom>
        </p:spPr>
      </p:pic>
      <p:pic>
        <p:nvPicPr>
          <p:cNvPr id="9" name="图片 8">
            <a:extLst>
              <a:ext uri="{FF2B5EF4-FFF2-40B4-BE49-F238E27FC236}">
                <a16:creationId xmlns:a16="http://schemas.microsoft.com/office/drawing/2014/main" id="{BEC1412D-7CD9-F449-2664-A985525B8F25}"/>
              </a:ext>
            </a:extLst>
          </p:cNvPr>
          <p:cNvPicPr>
            <a:picLocks noChangeAspect="1"/>
          </p:cNvPicPr>
          <p:nvPr/>
        </p:nvPicPr>
        <p:blipFill>
          <a:blip r:embed="rId3"/>
          <a:stretch>
            <a:fillRect/>
          </a:stretch>
        </p:blipFill>
        <p:spPr>
          <a:xfrm>
            <a:off x="3871083" y="3659543"/>
            <a:ext cx="2501669" cy="2814971"/>
          </a:xfrm>
          <a:prstGeom prst="rect">
            <a:avLst/>
          </a:prstGeom>
        </p:spPr>
      </p:pic>
      <p:sp>
        <p:nvSpPr>
          <p:cNvPr id="11" name="文本框 10">
            <a:extLst>
              <a:ext uri="{FF2B5EF4-FFF2-40B4-BE49-F238E27FC236}">
                <a16:creationId xmlns:a16="http://schemas.microsoft.com/office/drawing/2014/main" id="{08A55316-BA20-7E84-B112-AEBFE71A9251}"/>
              </a:ext>
            </a:extLst>
          </p:cNvPr>
          <p:cNvSpPr txBox="1"/>
          <p:nvPr/>
        </p:nvSpPr>
        <p:spPr>
          <a:xfrm>
            <a:off x="6659218" y="574021"/>
            <a:ext cx="5055704" cy="646331"/>
          </a:xfrm>
          <a:prstGeom prst="rect">
            <a:avLst/>
          </a:prstGeom>
          <a:noFill/>
        </p:spPr>
        <p:txBody>
          <a:bodyPr wrap="square">
            <a:spAutoFit/>
          </a:bodyPr>
          <a:lstStyle/>
          <a:p>
            <a:r>
              <a:rPr lang="zh-CN" altLang="en-US" b="0" i="0" dirty="0">
                <a:effectLst/>
                <a:latin typeface="Arial" panose="020B0604020202020204" pitchFamily="34" charset="0"/>
              </a:rPr>
              <a:t>保证控制品质的重要因素之一是：保持控制系统的总放大倍数在工作范围内尽可能恒定。</a:t>
            </a:r>
            <a:endParaRPr lang="zh-CN" altLang="en-US" dirty="0"/>
          </a:p>
        </p:txBody>
      </p:sp>
      <p:sp>
        <p:nvSpPr>
          <p:cNvPr id="13" name="文本框 12">
            <a:extLst>
              <a:ext uri="{FF2B5EF4-FFF2-40B4-BE49-F238E27FC236}">
                <a16:creationId xmlns:a16="http://schemas.microsoft.com/office/drawing/2014/main" id="{BED02E85-528D-24D9-16FA-A40C096B5CE3}"/>
              </a:ext>
            </a:extLst>
          </p:cNvPr>
          <p:cNvSpPr txBox="1"/>
          <p:nvPr/>
        </p:nvSpPr>
        <p:spPr>
          <a:xfrm>
            <a:off x="6659218" y="1530123"/>
            <a:ext cx="4896678" cy="1200329"/>
          </a:xfrm>
          <a:prstGeom prst="rect">
            <a:avLst/>
          </a:prstGeom>
          <a:noFill/>
        </p:spPr>
        <p:txBody>
          <a:bodyPr wrap="square">
            <a:spAutoFit/>
          </a:bodyPr>
          <a:lstStyle/>
          <a:p>
            <a:r>
              <a:rPr lang="zh-CN" altLang="en-US" b="0" i="0" dirty="0">
                <a:effectLst/>
                <a:latin typeface="Arial" panose="020B0604020202020204" pitchFamily="34" charset="0"/>
              </a:rPr>
              <a:t>很多对象在工作区域内稳态放大倍数</a:t>
            </a:r>
            <a:r>
              <a:rPr lang="en-US" altLang="zh-CN" b="0" i="0" dirty="0">
                <a:effectLst/>
                <a:latin typeface="Times New Roman" panose="02020603050405020304" pitchFamily="18" charset="0"/>
              </a:rPr>
              <a:t>K</a:t>
            </a:r>
            <a:r>
              <a:rPr lang="zh-CN" altLang="en-US" b="0" i="0" dirty="0">
                <a:effectLst/>
                <a:latin typeface="Arial" panose="020B0604020202020204" pitchFamily="34" charset="0"/>
              </a:rPr>
              <a:t>不是常数，在不同的工艺负荷点，</a:t>
            </a:r>
            <a:r>
              <a:rPr lang="en-US" altLang="zh-CN" b="0" i="0" dirty="0">
                <a:effectLst/>
                <a:latin typeface="Times New Roman" panose="02020603050405020304" pitchFamily="18" charset="0"/>
              </a:rPr>
              <a:t>K</a:t>
            </a:r>
            <a:r>
              <a:rPr lang="zh-CN" altLang="en-US" b="0" i="0" dirty="0">
                <a:effectLst/>
                <a:latin typeface="Arial" panose="020B0604020202020204" pitchFamily="34" charset="0"/>
              </a:rPr>
              <a:t>不相同。</a:t>
            </a:r>
            <a:endParaRPr lang="en-US" altLang="zh-CN" b="0" i="0" dirty="0">
              <a:effectLst/>
              <a:latin typeface="Arial" panose="020B0604020202020204" pitchFamily="34" charset="0"/>
            </a:endParaRPr>
          </a:p>
          <a:p>
            <a:r>
              <a:rPr lang="zh-CN" altLang="en-US" b="0" i="0" dirty="0">
                <a:effectLst/>
                <a:latin typeface="Arial" panose="020B0604020202020204" pitchFamily="34" charset="0"/>
              </a:rPr>
              <a:t>因此希望调节阀的流量特性能补偿对象的静特性使调节阀的特性与过程特性乘积为一常数。</a:t>
            </a:r>
            <a:endParaRPr lang="zh-CN" altLang="en-US" dirty="0"/>
          </a:p>
        </p:txBody>
      </p:sp>
      <p:pic>
        <p:nvPicPr>
          <p:cNvPr id="15" name="图片 14">
            <a:extLst>
              <a:ext uri="{FF2B5EF4-FFF2-40B4-BE49-F238E27FC236}">
                <a16:creationId xmlns:a16="http://schemas.microsoft.com/office/drawing/2014/main" id="{17808D3D-1564-7041-BF87-515F3900B1D2}"/>
              </a:ext>
            </a:extLst>
          </p:cNvPr>
          <p:cNvPicPr>
            <a:picLocks noChangeAspect="1"/>
          </p:cNvPicPr>
          <p:nvPr/>
        </p:nvPicPr>
        <p:blipFill>
          <a:blip r:embed="rId4"/>
          <a:stretch>
            <a:fillRect/>
          </a:stretch>
        </p:blipFill>
        <p:spPr>
          <a:xfrm>
            <a:off x="6732155" y="3100594"/>
            <a:ext cx="5459845" cy="2507018"/>
          </a:xfrm>
          <a:prstGeom prst="rect">
            <a:avLst/>
          </a:prstGeom>
        </p:spPr>
      </p:pic>
    </p:spTree>
    <p:extLst>
      <p:ext uri="{BB962C8B-B14F-4D97-AF65-F5344CB8AC3E}">
        <p14:creationId xmlns:p14="http://schemas.microsoft.com/office/powerpoint/2010/main" val="1087565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0F9C03-7509-7095-4C00-D2B8544229E7}"/>
              </a:ext>
            </a:extLst>
          </p:cNvPr>
          <p:cNvSpPr txBox="1"/>
          <p:nvPr/>
        </p:nvSpPr>
        <p:spPr>
          <a:xfrm>
            <a:off x="549965" y="534264"/>
            <a:ext cx="5082209" cy="2400657"/>
          </a:xfrm>
          <a:prstGeom prst="rect">
            <a:avLst/>
          </a:prstGeom>
          <a:noFill/>
        </p:spPr>
        <p:txBody>
          <a:bodyPr wrap="square">
            <a:spAutoFit/>
          </a:bodyPr>
          <a:lstStyle/>
          <a:p>
            <a:r>
              <a:rPr lang="zh-CN" altLang="en-US" sz="2000" b="0" i="0" dirty="0">
                <a:effectLst/>
                <a:highlight>
                  <a:srgbClr val="FFFF00"/>
                </a:highlight>
                <a:latin typeface="Arial" panose="020B0604020202020204" pitchFamily="34" charset="0"/>
              </a:rPr>
              <a:t>流通能力系数</a:t>
            </a:r>
            <a:r>
              <a:rPr lang="en-US" altLang="zh-CN" sz="2000" b="0" i="0" dirty="0">
                <a:effectLst/>
                <a:highlight>
                  <a:srgbClr val="FFFF00"/>
                </a:highlight>
                <a:latin typeface="Times New Roman" panose="02020603050405020304" pitchFamily="18" charset="0"/>
              </a:rPr>
              <a:t>C</a:t>
            </a:r>
            <a:r>
              <a:rPr lang="zh-CN" altLang="en-US" sz="2000" b="0" i="0" dirty="0">
                <a:effectLst/>
                <a:highlight>
                  <a:srgbClr val="FFFF00"/>
                </a:highlight>
                <a:latin typeface="Arial" panose="020B0604020202020204" pitchFamily="34" charset="0"/>
              </a:rPr>
              <a:t>：</a:t>
            </a:r>
            <a:endParaRPr lang="en-US" altLang="zh-CN" sz="2000" b="0" i="0" dirty="0">
              <a:effectLst/>
              <a:highlight>
                <a:srgbClr val="FFFF00"/>
              </a:highlight>
              <a:latin typeface="Arial" panose="020B0604020202020204" pitchFamily="34" charset="0"/>
            </a:endParaRPr>
          </a:p>
          <a:p>
            <a:endParaRPr lang="en-US" altLang="zh-CN" b="0" i="0" dirty="0">
              <a:effectLst/>
              <a:latin typeface="Arial" panose="020B0604020202020204" pitchFamily="34" charset="0"/>
            </a:endParaRPr>
          </a:p>
          <a:p>
            <a:r>
              <a:rPr lang="zh-CN" altLang="en-US" dirty="0">
                <a:latin typeface="Arial" panose="020B0604020202020204" pitchFamily="34" charset="0"/>
              </a:rPr>
              <a:t>定义：</a:t>
            </a:r>
            <a:endParaRPr lang="en-US" altLang="zh-CN" dirty="0">
              <a:latin typeface="Arial" panose="020B0604020202020204" pitchFamily="34" charset="0"/>
            </a:endParaRPr>
          </a:p>
          <a:p>
            <a:r>
              <a:rPr lang="zh-CN" altLang="en-US" b="0" i="0" dirty="0">
                <a:effectLst/>
                <a:latin typeface="Arial" panose="020B0604020202020204" pitchFamily="34" charset="0"/>
              </a:rPr>
              <a:t>在</a:t>
            </a:r>
            <a:r>
              <a:rPr lang="zh-CN" altLang="en-US" b="0" i="0" dirty="0">
                <a:solidFill>
                  <a:srgbClr val="FF0000"/>
                </a:solidFill>
                <a:effectLst/>
                <a:latin typeface="Arial" panose="020B0604020202020204" pitchFamily="34" charset="0"/>
              </a:rPr>
              <a:t>阀两端</a:t>
            </a:r>
            <a:r>
              <a:rPr lang="zh-CN" altLang="en-US" b="0" i="0" dirty="0">
                <a:effectLst/>
                <a:latin typeface="Arial" panose="020B0604020202020204" pitchFamily="34" charset="0"/>
              </a:rPr>
              <a:t>压差</a:t>
            </a:r>
            <a:r>
              <a:rPr lang="en-US" altLang="zh-CN" b="0" i="0" dirty="0">
                <a:effectLst/>
                <a:latin typeface="Times New Roman" panose="02020603050405020304" pitchFamily="18" charset="0"/>
              </a:rPr>
              <a:t>100kPa</a:t>
            </a:r>
            <a:r>
              <a:rPr lang="zh-CN" altLang="en-US" b="0" i="0" dirty="0">
                <a:effectLst/>
                <a:latin typeface="Arial" panose="020B0604020202020204" pitchFamily="34" charset="0"/>
              </a:rPr>
              <a:t>，流体为水（</a:t>
            </a:r>
            <a:r>
              <a:rPr lang="en-US" altLang="zh-CN" b="0" i="0" dirty="0">
                <a:effectLst/>
                <a:latin typeface="Times New Roman" panose="02020603050405020304" pitchFamily="18" charset="0"/>
              </a:rPr>
              <a:t>1000kg</a:t>
            </a:r>
            <a:r>
              <a:rPr lang="zh-CN" altLang="en-US" b="0" i="0" dirty="0">
                <a:effectLst/>
                <a:latin typeface="Arial" panose="020B0604020202020204" pitchFamily="34" charset="0"/>
              </a:rPr>
              <a:t>／</a:t>
            </a:r>
            <a:r>
              <a:rPr lang="en-US" altLang="zh-CN" b="0" i="0" dirty="0">
                <a:effectLst/>
                <a:latin typeface="Times New Roman" panose="02020603050405020304" pitchFamily="18" charset="0"/>
              </a:rPr>
              <a:t>m3</a:t>
            </a:r>
            <a:r>
              <a:rPr lang="zh-CN" altLang="en-US" b="0" i="0" dirty="0">
                <a:effectLst/>
                <a:latin typeface="Arial" panose="020B0604020202020204" pitchFamily="34" charset="0"/>
              </a:rPr>
              <a:t>）的条件下，阀门全开时每小时能通过调节阀的流体流量（</a:t>
            </a:r>
            <a:r>
              <a:rPr lang="en-US" altLang="zh-CN" b="0" i="0" dirty="0">
                <a:effectLst/>
                <a:latin typeface="Times New Roman" panose="02020603050405020304" pitchFamily="18" charset="0"/>
              </a:rPr>
              <a:t>m3 /h</a:t>
            </a:r>
            <a:r>
              <a:rPr lang="zh-CN" altLang="en-US" b="0" i="0" dirty="0">
                <a:effectLst/>
                <a:latin typeface="Arial" panose="020B0604020202020204" pitchFamily="34" charset="0"/>
              </a:rPr>
              <a:t>）。</a:t>
            </a:r>
            <a:endParaRPr lang="en-US" altLang="zh-CN" b="0" i="0" dirty="0">
              <a:effectLst/>
              <a:latin typeface="Arial" panose="020B0604020202020204" pitchFamily="34" charset="0"/>
            </a:endParaRPr>
          </a:p>
          <a:p>
            <a:r>
              <a:rPr lang="zh-CN" altLang="en-US" dirty="0">
                <a:latin typeface="Arial" panose="020B0604020202020204" pitchFamily="34" charset="0"/>
              </a:rPr>
              <a:t>注意：做题时，看阀权度</a:t>
            </a:r>
            <a:r>
              <a:rPr lang="en-US" altLang="zh-CN" dirty="0">
                <a:latin typeface="Arial" panose="020B0604020202020204" pitchFamily="34" charset="0"/>
              </a:rPr>
              <a:t>s</a:t>
            </a:r>
            <a:r>
              <a:rPr lang="zh-CN" altLang="en-US" dirty="0">
                <a:latin typeface="Arial" panose="020B0604020202020204" pitchFamily="34" charset="0"/>
              </a:rPr>
              <a:t>，注意压差是谁两端的压差！！</a:t>
            </a:r>
            <a:endParaRPr lang="en-US" altLang="zh-CN" b="0" i="0" dirty="0">
              <a:effectLst/>
              <a:latin typeface="Arial" panose="020B0604020202020204" pitchFamily="34" charset="0"/>
            </a:endParaRPr>
          </a:p>
        </p:txBody>
      </p:sp>
      <p:pic>
        <p:nvPicPr>
          <p:cNvPr id="7" name="图片 6">
            <a:extLst>
              <a:ext uri="{FF2B5EF4-FFF2-40B4-BE49-F238E27FC236}">
                <a16:creationId xmlns:a16="http://schemas.microsoft.com/office/drawing/2014/main" id="{8F9C8BBF-CE23-2CCE-44E8-3C6751656193}"/>
              </a:ext>
            </a:extLst>
          </p:cNvPr>
          <p:cNvPicPr>
            <a:picLocks noChangeAspect="1"/>
          </p:cNvPicPr>
          <p:nvPr/>
        </p:nvPicPr>
        <p:blipFill>
          <a:blip r:embed="rId2"/>
          <a:stretch>
            <a:fillRect/>
          </a:stretch>
        </p:blipFill>
        <p:spPr>
          <a:xfrm>
            <a:off x="645008" y="3014456"/>
            <a:ext cx="3012592" cy="1542837"/>
          </a:xfrm>
          <a:prstGeom prst="rect">
            <a:avLst/>
          </a:prstGeom>
        </p:spPr>
      </p:pic>
      <p:sp>
        <p:nvSpPr>
          <p:cNvPr id="9" name="文本框 8">
            <a:extLst>
              <a:ext uri="{FF2B5EF4-FFF2-40B4-BE49-F238E27FC236}">
                <a16:creationId xmlns:a16="http://schemas.microsoft.com/office/drawing/2014/main" id="{E4745CE0-D059-D2AE-40B1-C9993DF6E620}"/>
              </a:ext>
            </a:extLst>
          </p:cNvPr>
          <p:cNvSpPr txBox="1"/>
          <p:nvPr/>
        </p:nvSpPr>
        <p:spPr>
          <a:xfrm>
            <a:off x="549964" y="4975039"/>
            <a:ext cx="4452731" cy="1200329"/>
          </a:xfrm>
          <a:prstGeom prst="rect">
            <a:avLst/>
          </a:prstGeom>
          <a:noFill/>
        </p:spPr>
        <p:txBody>
          <a:bodyPr wrap="square">
            <a:spAutoFit/>
          </a:bodyPr>
          <a:lstStyle/>
          <a:p>
            <a:pPr algn="l"/>
            <a:r>
              <a:rPr lang="zh-CN" altLang="en-US" b="0" i="0" dirty="0">
                <a:solidFill>
                  <a:srgbClr val="000000"/>
                </a:solidFill>
                <a:effectLst/>
                <a:latin typeface="Arial" panose="020B0604020202020204" pitchFamily="34" charset="0"/>
              </a:rPr>
              <a:t>电</a:t>
            </a:r>
            <a:r>
              <a:rPr lang="en-US" altLang="zh-CN" b="0" i="0" dirty="0">
                <a:solidFill>
                  <a:srgbClr val="000000"/>
                </a:solidFill>
                <a:effectLst/>
                <a:latin typeface="Times New Roman" panose="02020603050405020304" pitchFamily="18" charset="0"/>
              </a:rPr>
              <a:t>/</a:t>
            </a:r>
            <a:r>
              <a:rPr lang="zh-CN" altLang="en-US" b="0" i="0" dirty="0">
                <a:solidFill>
                  <a:srgbClr val="000000"/>
                </a:solidFill>
                <a:effectLst/>
                <a:latin typeface="Arial" panose="020B0604020202020204" pitchFamily="34" charset="0"/>
              </a:rPr>
              <a:t>气转换器作用：</a:t>
            </a:r>
            <a:endParaRPr lang="zh-CN" altLang="en-US" b="0" i="0" dirty="0">
              <a:solidFill>
                <a:srgbClr val="000000"/>
              </a:solidFill>
              <a:effectLst/>
              <a:latin typeface="Segoe UI" panose="020B0502040204020203" pitchFamily="34" charset="0"/>
            </a:endParaRPr>
          </a:p>
          <a:p>
            <a:r>
              <a:rPr lang="zh-CN" altLang="en-US" b="0" i="0" dirty="0">
                <a:effectLst/>
                <a:latin typeface="Arial" panose="020B0604020202020204" pitchFamily="34" charset="0"/>
              </a:rPr>
              <a:t>将</a:t>
            </a:r>
            <a:r>
              <a:rPr lang="en-US" altLang="zh-CN" b="0" i="0" dirty="0">
                <a:effectLst/>
                <a:latin typeface="Times New Roman" panose="02020603050405020304" pitchFamily="18" charset="0"/>
              </a:rPr>
              <a:t>4</a:t>
            </a:r>
            <a:r>
              <a:rPr lang="zh-CN" altLang="en-US" b="0" i="0" dirty="0">
                <a:effectLst/>
                <a:latin typeface="Arial" panose="020B0604020202020204" pitchFamily="34" charset="0"/>
              </a:rPr>
              <a:t>～</a:t>
            </a:r>
            <a:r>
              <a:rPr lang="en-US" altLang="zh-CN" b="0" i="0" dirty="0">
                <a:effectLst/>
                <a:latin typeface="Times New Roman" panose="02020603050405020304" pitchFamily="18" charset="0"/>
              </a:rPr>
              <a:t>20mA</a:t>
            </a:r>
            <a:r>
              <a:rPr lang="zh-CN" altLang="en-US" b="0" i="0" dirty="0">
                <a:effectLst/>
                <a:latin typeface="Arial" panose="020B0604020202020204" pitchFamily="34" charset="0"/>
              </a:rPr>
              <a:t>的电流信号转换成</a:t>
            </a:r>
            <a:r>
              <a:rPr lang="en-US" altLang="zh-CN" b="0" i="0" dirty="0">
                <a:effectLst/>
                <a:latin typeface="Times New Roman" panose="02020603050405020304" pitchFamily="18" charset="0"/>
              </a:rPr>
              <a:t>20</a:t>
            </a:r>
            <a:r>
              <a:rPr lang="zh-CN" altLang="en-US" b="0" i="0" dirty="0">
                <a:effectLst/>
                <a:latin typeface="Arial" panose="020B0604020202020204" pitchFamily="34" charset="0"/>
              </a:rPr>
              <a:t>～</a:t>
            </a:r>
            <a:r>
              <a:rPr lang="en-US" altLang="zh-CN" b="0" i="0" dirty="0">
                <a:effectLst/>
                <a:latin typeface="Times New Roman" panose="02020603050405020304" pitchFamily="18" charset="0"/>
              </a:rPr>
              <a:t>100KPa</a:t>
            </a:r>
            <a:r>
              <a:rPr lang="zh-CN" altLang="en-US" b="0" i="0" dirty="0">
                <a:effectLst/>
                <a:latin typeface="Arial" panose="020B0604020202020204" pitchFamily="34" charset="0"/>
              </a:rPr>
              <a:t>的标准气压信号。</a:t>
            </a:r>
            <a:br>
              <a:rPr lang="zh-CN" altLang="en-US" dirty="0"/>
            </a:br>
            <a:endParaRPr lang="zh-CN" altLang="en-US" dirty="0"/>
          </a:p>
        </p:txBody>
      </p:sp>
      <p:sp>
        <p:nvSpPr>
          <p:cNvPr id="11" name="文本框 10">
            <a:extLst>
              <a:ext uri="{FF2B5EF4-FFF2-40B4-BE49-F238E27FC236}">
                <a16:creationId xmlns:a16="http://schemas.microsoft.com/office/drawing/2014/main" id="{1E9EB844-0A55-A64B-E2F1-F1F6C0B46E31}"/>
              </a:ext>
            </a:extLst>
          </p:cNvPr>
          <p:cNvSpPr txBox="1"/>
          <p:nvPr/>
        </p:nvSpPr>
        <p:spPr>
          <a:xfrm>
            <a:off x="6009861" y="534264"/>
            <a:ext cx="6096000" cy="400110"/>
          </a:xfrm>
          <a:prstGeom prst="rect">
            <a:avLst/>
          </a:prstGeom>
          <a:noFill/>
        </p:spPr>
        <p:txBody>
          <a:bodyPr wrap="square">
            <a:spAutoFit/>
          </a:bodyPr>
          <a:lstStyle/>
          <a:p>
            <a:r>
              <a:rPr lang="zh-CN" altLang="en-US" sz="2000" b="0" i="0" dirty="0">
                <a:effectLst/>
                <a:highlight>
                  <a:srgbClr val="FFFF00"/>
                </a:highlight>
                <a:latin typeface="Arial" panose="020B0604020202020204" pitchFamily="34" charset="0"/>
              </a:rPr>
              <a:t>调节器正反作用的选择</a:t>
            </a:r>
            <a:endParaRPr lang="zh-CN" altLang="en-US" sz="2000" dirty="0">
              <a:highlight>
                <a:srgbClr val="FFFF00"/>
              </a:highlight>
            </a:endParaRPr>
          </a:p>
        </p:txBody>
      </p:sp>
      <p:pic>
        <p:nvPicPr>
          <p:cNvPr id="13" name="图片 12">
            <a:extLst>
              <a:ext uri="{FF2B5EF4-FFF2-40B4-BE49-F238E27FC236}">
                <a16:creationId xmlns:a16="http://schemas.microsoft.com/office/drawing/2014/main" id="{F2689265-69AB-2749-B269-0C5E0B77E31B}"/>
              </a:ext>
            </a:extLst>
          </p:cNvPr>
          <p:cNvPicPr>
            <a:picLocks noChangeAspect="1"/>
          </p:cNvPicPr>
          <p:nvPr/>
        </p:nvPicPr>
        <p:blipFill>
          <a:blip r:embed="rId3"/>
          <a:stretch>
            <a:fillRect/>
          </a:stretch>
        </p:blipFill>
        <p:spPr>
          <a:xfrm>
            <a:off x="6096000" y="1097860"/>
            <a:ext cx="5534604" cy="2447097"/>
          </a:xfrm>
          <a:prstGeom prst="rect">
            <a:avLst/>
          </a:prstGeom>
        </p:spPr>
      </p:pic>
      <p:pic>
        <p:nvPicPr>
          <p:cNvPr id="15" name="图片 14">
            <a:extLst>
              <a:ext uri="{FF2B5EF4-FFF2-40B4-BE49-F238E27FC236}">
                <a16:creationId xmlns:a16="http://schemas.microsoft.com/office/drawing/2014/main" id="{611BCA8B-FAB8-C8B2-7FF3-3FFFAD11CE19}"/>
              </a:ext>
            </a:extLst>
          </p:cNvPr>
          <p:cNvPicPr>
            <a:picLocks noChangeAspect="1"/>
          </p:cNvPicPr>
          <p:nvPr/>
        </p:nvPicPr>
        <p:blipFill>
          <a:blip r:embed="rId4"/>
          <a:stretch>
            <a:fillRect/>
          </a:stretch>
        </p:blipFill>
        <p:spPr>
          <a:xfrm>
            <a:off x="6096000" y="3708443"/>
            <a:ext cx="3501053" cy="1542837"/>
          </a:xfrm>
          <a:prstGeom prst="rect">
            <a:avLst/>
          </a:prstGeom>
        </p:spPr>
      </p:pic>
      <p:sp>
        <p:nvSpPr>
          <p:cNvPr id="16" name="矩形 15">
            <a:extLst>
              <a:ext uri="{FF2B5EF4-FFF2-40B4-BE49-F238E27FC236}">
                <a16:creationId xmlns:a16="http://schemas.microsoft.com/office/drawing/2014/main" id="{9050C0FF-F2A9-185C-CD83-094B9703B832}"/>
              </a:ext>
            </a:extLst>
          </p:cNvPr>
          <p:cNvSpPr/>
          <p:nvPr/>
        </p:nvSpPr>
        <p:spPr>
          <a:xfrm>
            <a:off x="8461513" y="3180522"/>
            <a:ext cx="960783" cy="31805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4D6C1C58-982B-8A2A-8BD9-A55522AB8756}"/>
              </a:ext>
            </a:extLst>
          </p:cNvPr>
          <p:cNvCxnSpPr>
            <a:cxnSpLocks/>
          </p:cNvCxnSpPr>
          <p:nvPr/>
        </p:nvCxnSpPr>
        <p:spPr>
          <a:xfrm flipH="1" flipV="1">
            <a:off x="9422296" y="3544957"/>
            <a:ext cx="960783" cy="6942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E925BE8-76E4-8414-8C15-7AEE1670E890}"/>
              </a:ext>
            </a:extLst>
          </p:cNvPr>
          <p:cNvSpPr txBox="1"/>
          <p:nvPr/>
        </p:nvSpPr>
        <p:spPr>
          <a:xfrm>
            <a:off x="10237304" y="4285624"/>
            <a:ext cx="1868557" cy="646331"/>
          </a:xfrm>
          <a:prstGeom prst="rect">
            <a:avLst/>
          </a:prstGeom>
          <a:noFill/>
        </p:spPr>
        <p:txBody>
          <a:bodyPr wrap="square" rtlCol="0">
            <a:spAutoFit/>
          </a:bodyPr>
          <a:lstStyle/>
          <a:p>
            <a:r>
              <a:rPr lang="zh-CN" altLang="en-US" dirty="0"/>
              <a:t>注意不是偏差量，是反馈量！！</a:t>
            </a:r>
          </a:p>
        </p:txBody>
      </p:sp>
      <p:sp>
        <p:nvSpPr>
          <p:cNvPr id="21" name="文本框 20">
            <a:extLst>
              <a:ext uri="{FF2B5EF4-FFF2-40B4-BE49-F238E27FC236}">
                <a16:creationId xmlns:a16="http://schemas.microsoft.com/office/drawing/2014/main" id="{5326BCCA-BC90-2EEA-DF30-4F7B94048EB5}"/>
              </a:ext>
            </a:extLst>
          </p:cNvPr>
          <p:cNvSpPr txBox="1"/>
          <p:nvPr/>
        </p:nvSpPr>
        <p:spPr>
          <a:xfrm>
            <a:off x="6009861" y="5442953"/>
            <a:ext cx="5148469" cy="369332"/>
          </a:xfrm>
          <a:prstGeom prst="rect">
            <a:avLst/>
          </a:prstGeom>
          <a:noFill/>
        </p:spPr>
        <p:txBody>
          <a:bodyPr wrap="square" rtlCol="0">
            <a:spAutoFit/>
          </a:bodyPr>
          <a:lstStyle/>
          <a:p>
            <a:r>
              <a:rPr lang="zh-CN" altLang="en-US" dirty="0"/>
              <a:t>↑ 以此验证控制器是正作用还是负作用</a:t>
            </a:r>
          </a:p>
        </p:txBody>
      </p:sp>
    </p:spTree>
    <p:extLst>
      <p:ext uri="{BB962C8B-B14F-4D97-AF65-F5344CB8AC3E}">
        <p14:creationId xmlns:p14="http://schemas.microsoft.com/office/powerpoint/2010/main" val="4206158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052A46-D40C-7883-A84C-45CF6EEDB084}"/>
              </a:ext>
            </a:extLst>
          </p:cNvPr>
          <p:cNvSpPr txBox="1"/>
          <p:nvPr/>
        </p:nvSpPr>
        <p:spPr>
          <a:xfrm>
            <a:off x="344556" y="515068"/>
            <a:ext cx="6096000" cy="461665"/>
          </a:xfrm>
          <a:prstGeom prst="rect">
            <a:avLst/>
          </a:prstGeom>
          <a:noFill/>
        </p:spPr>
        <p:txBody>
          <a:bodyPr wrap="square">
            <a:spAutoFit/>
          </a:bodyPr>
          <a:lstStyle/>
          <a:p>
            <a:r>
              <a:rPr lang="zh-CN" altLang="en-US" sz="2400" dirty="0">
                <a:highlight>
                  <a:srgbClr val="FFFF00"/>
                </a:highlight>
                <a:latin typeface="Arial" panose="020B0604020202020204" pitchFamily="34" charset="0"/>
              </a:rPr>
              <a:t>比例度、积分时间、微分时间的影响</a:t>
            </a:r>
            <a:endParaRPr lang="zh-CN" altLang="en-US" sz="2400" dirty="0">
              <a:highlight>
                <a:srgbClr val="FFFF00"/>
              </a:highlight>
            </a:endParaRPr>
          </a:p>
        </p:txBody>
      </p:sp>
      <p:sp>
        <p:nvSpPr>
          <p:cNvPr id="3" name="文本框 2">
            <a:extLst>
              <a:ext uri="{FF2B5EF4-FFF2-40B4-BE49-F238E27FC236}">
                <a16:creationId xmlns:a16="http://schemas.microsoft.com/office/drawing/2014/main" id="{D1EC149A-8945-D8BE-69B0-6D7C3CFF0823}"/>
              </a:ext>
            </a:extLst>
          </p:cNvPr>
          <p:cNvSpPr txBox="1"/>
          <p:nvPr/>
        </p:nvSpPr>
        <p:spPr>
          <a:xfrm>
            <a:off x="443948" y="1184917"/>
            <a:ext cx="4452731" cy="2862322"/>
          </a:xfrm>
          <a:prstGeom prst="rect">
            <a:avLst/>
          </a:prstGeom>
          <a:noFill/>
        </p:spPr>
        <p:txBody>
          <a:bodyPr wrap="square">
            <a:spAutoFit/>
          </a:bodyPr>
          <a:lstStyle/>
          <a:p>
            <a:pPr algn="l"/>
            <a:r>
              <a:rPr lang="zh-CN" altLang="en-US" dirty="0"/>
              <a:t>比例度</a:t>
            </a:r>
            <a:r>
              <a:rPr lang="en-US" altLang="zh-CN" dirty="0"/>
              <a:t>P</a:t>
            </a:r>
            <a:r>
              <a:rPr lang="zh-CN" altLang="en-US" dirty="0"/>
              <a:t>：</a:t>
            </a:r>
            <a:r>
              <a:rPr lang="en-US" altLang="zh-CN" dirty="0"/>
              <a:t>Kc</a:t>
            </a:r>
            <a:r>
              <a:rPr lang="zh-CN" altLang="en-US" dirty="0"/>
              <a:t>的倒数</a:t>
            </a:r>
            <a:endParaRPr lang="en-US" altLang="zh-CN" dirty="0"/>
          </a:p>
          <a:p>
            <a:pPr algn="l"/>
            <a:r>
              <a:rPr lang="en-US" altLang="zh-CN" dirty="0"/>
              <a:t>P</a:t>
            </a:r>
            <a:r>
              <a:rPr lang="zh-CN" altLang="en-US" dirty="0"/>
              <a:t>越小，</a:t>
            </a:r>
            <a:r>
              <a:rPr lang="en-US" altLang="zh-CN" dirty="0"/>
              <a:t>Kc</a:t>
            </a:r>
            <a:r>
              <a:rPr lang="zh-CN" altLang="en-US" dirty="0"/>
              <a:t>越大，振荡越快，余差越小</a:t>
            </a:r>
            <a:endParaRPr lang="en-US" altLang="zh-CN" dirty="0"/>
          </a:p>
          <a:p>
            <a:pPr algn="l"/>
            <a:endParaRPr lang="en-US" altLang="zh-CN" dirty="0"/>
          </a:p>
          <a:p>
            <a:pPr algn="l"/>
            <a:r>
              <a:rPr lang="zh-CN" altLang="en-US" dirty="0"/>
              <a:t>比例时间</a:t>
            </a:r>
            <a:r>
              <a:rPr lang="en-US" altLang="zh-CN" dirty="0"/>
              <a:t>Ti</a:t>
            </a:r>
            <a:r>
              <a:rPr lang="zh-CN" altLang="en-US" dirty="0"/>
              <a:t>：</a:t>
            </a:r>
            <a:endParaRPr lang="en-US" altLang="zh-CN" dirty="0"/>
          </a:p>
          <a:p>
            <a:pPr algn="l"/>
            <a:r>
              <a:rPr lang="en-US" altLang="zh-CN" dirty="0"/>
              <a:t>Ti</a:t>
            </a:r>
            <a:r>
              <a:rPr lang="zh-CN" altLang="en-US" dirty="0"/>
              <a:t>越小，积分作用越强，</a:t>
            </a:r>
            <a:r>
              <a:rPr lang="zh-CN" altLang="en-US" dirty="0">
                <a:solidFill>
                  <a:srgbClr val="FF0000"/>
                </a:solidFill>
              </a:rPr>
              <a:t>振荡越快</a:t>
            </a:r>
            <a:r>
              <a:rPr lang="zh-CN" altLang="en-US" dirty="0"/>
              <a:t>，稳定性下降。因此加积分后，</a:t>
            </a:r>
            <a:r>
              <a:rPr lang="en-US" altLang="zh-CN" dirty="0"/>
              <a:t>Ti</a:t>
            </a:r>
            <a:r>
              <a:rPr lang="zh-CN" altLang="en-US" dirty="0"/>
              <a:t>从无穷大减小到某个有限值，</a:t>
            </a:r>
            <a:r>
              <a:rPr lang="en-US" altLang="zh-CN" dirty="0"/>
              <a:t>Kc</a:t>
            </a:r>
            <a:r>
              <a:rPr lang="zh-CN" altLang="en-US" dirty="0"/>
              <a:t>要减小，</a:t>
            </a:r>
            <a:r>
              <a:rPr lang="en-US" altLang="zh-CN" dirty="0"/>
              <a:t>P</a:t>
            </a:r>
            <a:r>
              <a:rPr lang="zh-CN" altLang="en-US" dirty="0"/>
              <a:t>要增大。</a:t>
            </a:r>
            <a:br>
              <a:rPr lang="zh-CN" altLang="en-US" dirty="0"/>
            </a:br>
            <a:endParaRPr lang="en-US" altLang="zh-CN" dirty="0"/>
          </a:p>
          <a:p>
            <a:pPr algn="l"/>
            <a:r>
              <a:rPr lang="zh-CN" altLang="en-US" dirty="0"/>
              <a:t>微分时间</a:t>
            </a:r>
            <a:r>
              <a:rPr lang="en-US" altLang="zh-CN" dirty="0"/>
              <a:t>Td</a:t>
            </a:r>
            <a:r>
              <a:rPr lang="zh-CN" altLang="en-US" dirty="0"/>
              <a:t>：</a:t>
            </a:r>
            <a:endParaRPr lang="en-US" altLang="zh-CN" dirty="0"/>
          </a:p>
          <a:p>
            <a:pPr algn="l"/>
            <a:r>
              <a:rPr lang="zh-CN" altLang="en-US" dirty="0"/>
              <a:t>能加快系统的控制速度，</a:t>
            </a:r>
            <a:r>
              <a:rPr lang="zh-CN" altLang="en-US" dirty="0">
                <a:solidFill>
                  <a:srgbClr val="FF0000"/>
                </a:solidFill>
              </a:rPr>
              <a:t>减小超调量</a:t>
            </a:r>
            <a:r>
              <a:rPr lang="zh-CN" altLang="en-US" dirty="0"/>
              <a:t>。</a:t>
            </a:r>
          </a:p>
        </p:txBody>
      </p:sp>
      <p:pic>
        <p:nvPicPr>
          <p:cNvPr id="5" name="图片 4">
            <a:extLst>
              <a:ext uri="{FF2B5EF4-FFF2-40B4-BE49-F238E27FC236}">
                <a16:creationId xmlns:a16="http://schemas.microsoft.com/office/drawing/2014/main" id="{12D3645A-3877-7B4B-B265-793FEF10570D}"/>
              </a:ext>
            </a:extLst>
          </p:cNvPr>
          <p:cNvPicPr>
            <a:picLocks noChangeAspect="1"/>
          </p:cNvPicPr>
          <p:nvPr/>
        </p:nvPicPr>
        <p:blipFill>
          <a:blip r:embed="rId2"/>
          <a:stretch>
            <a:fillRect/>
          </a:stretch>
        </p:blipFill>
        <p:spPr>
          <a:xfrm>
            <a:off x="5425145" y="583717"/>
            <a:ext cx="5948948" cy="4200318"/>
          </a:xfrm>
          <a:prstGeom prst="rect">
            <a:avLst/>
          </a:prstGeom>
        </p:spPr>
      </p:pic>
      <p:sp>
        <p:nvSpPr>
          <p:cNvPr id="7" name="文本框 6">
            <a:extLst>
              <a:ext uri="{FF2B5EF4-FFF2-40B4-BE49-F238E27FC236}">
                <a16:creationId xmlns:a16="http://schemas.microsoft.com/office/drawing/2014/main" id="{2588C3D6-8204-ABC7-251B-C8FBA8419CB1}"/>
              </a:ext>
            </a:extLst>
          </p:cNvPr>
          <p:cNvSpPr txBox="1"/>
          <p:nvPr/>
        </p:nvSpPr>
        <p:spPr>
          <a:xfrm>
            <a:off x="344556" y="4925273"/>
            <a:ext cx="9283148" cy="1631216"/>
          </a:xfrm>
          <a:prstGeom prst="rect">
            <a:avLst/>
          </a:prstGeom>
          <a:noFill/>
        </p:spPr>
        <p:txBody>
          <a:bodyPr wrap="square">
            <a:spAutoFit/>
          </a:bodyPr>
          <a:lstStyle/>
          <a:p>
            <a:pPr algn="l"/>
            <a:r>
              <a:rPr lang="zh-CN" altLang="en-US" sz="2000" dirty="0">
                <a:solidFill>
                  <a:srgbClr val="000000"/>
                </a:solidFill>
                <a:latin typeface="Arial" panose="020B0604020202020204" pitchFamily="34" charset="0"/>
              </a:rPr>
              <a:t>例：</a:t>
            </a:r>
            <a:r>
              <a:rPr lang="zh-CN" altLang="en-US" sz="2000" b="0" i="0" dirty="0">
                <a:solidFill>
                  <a:srgbClr val="000000"/>
                </a:solidFill>
                <a:effectLst/>
                <a:latin typeface="Arial" panose="020B0604020202020204" pitchFamily="34" charset="0"/>
              </a:rPr>
              <a:t>利用微分作用来克服控制系统的信号传递滞后的设想是否合理与正确？</a:t>
            </a:r>
            <a:br>
              <a:rPr lang="zh-CN" altLang="en-US" sz="2000" b="0" i="0" dirty="0">
                <a:solidFill>
                  <a:srgbClr val="000000"/>
                </a:solidFill>
                <a:effectLst/>
                <a:latin typeface="Segoe UI" panose="020B0502040204020203" pitchFamily="34" charset="0"/>
              </a:rPr>
            </a:br>
            <a:r>
              <a:rPr lang="zh-CN" altLang="en-US" sz="2000" b="0" i="0" dirty="0">
                <a:solidFill>
                  <a:srgbClr val="000000"/>
                </a:solidFill>
                <a:effectLst/>
                <a:latin typeface="Arial" panose="020B0604020202020204" pitchFamily="34" charset="0"/>
              </a:rPr>
              <a:t>答：这种设想不合理。因为信号传送滞后是纯滞后，而微分作用不能克服纯滞后。合理的措施是采用</a:t>
            </a:r>
            <a:r>
              <a:rPr lang="zh-CN" altLang="en-US" sz="2000" b="0" i="0" dirty="0">
                <a:solidFill>
                  <a:srgbClr val="FF0000"/>
                </a:solidFill>
                <a:effectLst/>
                <a:latin typeface="Arial" panose="020B0604020202020204" pitchFamily="34" charset="0"/>
              </a:rPr>
              <a:t>继动器</a:t>
            </a:r>
            <a:r>
              <a:rPr lang="zh-CN" altLang="en-US" sz="2000" b="0" i="0" dirty="0">
                <a:solidFill>
                  <a:srgbClr val="000000"/>
                </a:solidFill>
                <a:effectLst/>
                <a:latin typeface="Arial" panose="020B0604020202020204" pitchFamily="34" charset="0"/>
              </a:rPr>
              <a:t>加在信号传输线之间，以增大信号流速，从而减小传输滞后，改善系统特性。</a:t>
            </a:r>
            <a:br>
              <a:rPr lang="zh-CN" altLang="en-US" sz="2000" dirty="0"/>
            </a:br>
            <a:endParaRPr lang="zh-CN" altLang="en-US" sz="2000" dirty="0"/>
          </a:p>
        </p:txBody>
      </p:sp>
    </p:spTree>
    <p:extLst>
      <p:ext uri="{BB962C8B-B14F-4D97-AF65-F5344CB8AC3E}">
        <p14:creationId xmlns:p14="http://schemas.microsoft.com/office/powerpoint/2010/main" val="3431241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870F23-2A5D-7E8E-9152-D9738BE997DC}"/>
              </a:ext>
            </a:extLst>
          </p:cNvPr>
          <p:cNvSpPr txBox="1"/>
          <p:nvPr/>
        </p:nvSpPr>
        <p:spPr>
          <a:xfrm>
            <a:off x="443948" y="514386"/>
            <a:ext cx="2014330" cy="461665"/>
          </a:xfrm>
          <a:prstGeom prst="rect">
            <a:avLst/>
          </a:prstGeom>
          <a:noFill/>
        </p:spPr>
        <p:txBody>
          <a:bodyPr wrap="square">
            <a:spAutoFit/>
          </a:bodyPr>
          <a:lstStyle/>
          <a:p>
            <a:r>
              <a:rPr lang="zh-CN" altLang="en-US" sz="2400" dirty="0">
                <a:latin typeface="Arial" panose="020B0604020202020204" pitchFamily="34" charset="0"/>
              </a:rPr>
              <a:t>参数整定</a:t>
            </a:r>
            <a:endParaRPr lang="en-US" altLang="zh-CN" sz="2400" dirty="0">
              <a:latin typeface="Arial" panose="020B0604020202020204" pitchFamily="34" charset="0"/>
            </a:endParaRPr>
          </a:p>
        </p:txBody>
      </p:sp>
      <p:sp>
        <p:nvSpPr>
          <p:cNvPr id="3" name="文本框 2">
            <a:extLst>
              <a:ext uri="{FF2B5EF4-FFF2-40B4-BE49-F238E27FC236}">
                <a16:creationId xmlns:a16="http://schemas.microsoft.com/office/drawing/2014/main" id="{352851E1-1256-B6AF-5E09-9B3382A314F0}"/>
              </a:ext>
            </a:extLst>
          </p:cNvPr>
          <p:cNvSpPr txBox="1"/>
          <p:nvPr/>
        </p:nvSpPr>
        <p:spPr>
          <a:xfrm>
            <a:off x="443948" y="1184917"/>
            <a:ext cx="4452731" cy="3970318"/>
          </a:xfrm>
          <a:prstGeom prst="rect">
            <a:avLst/>
          </a:prstGeom>
          <a:noFill/>
        </p:spPr>
        <p:txBody>
          <a:bodyPr wrap="square">
            <a:spAutoFit/>
          </a:bodyPr>
          <a:lstStyle/>
          <a:p>
            <a:pPr algn="l"/>
            <a:r>
              <a:rPr lang="zh-CN" altLang="en-US" dirty="0"/>
              <a:t>稳定边界法（临界比例度法）：</a:t>
            </a:r>
            <a:endParaRPr lang="en-US" altLang="zh-CN" dirty="0"/>
          </a:p>
          <a:p>
            <a:pPr algn="l"/>
            <a:r>
              <a:rPr lang="zh-CN" altLang="en-US" dirty="0"/>
              <a:t>纯比例，调到系统等幅振荡，查表，加入其他环节。</a:t>
            </a:r>
            <a:endParaRPr lang="en-US" altLang="zh-CN" dirty="0"/>
          </a:p>
          <a:p>
            <a:pPr algn="l"/>
            <a:r>
              <a:rPr lang="zh-CN" altLang="en-US" dirty="0"/>
              <a:t>不适宜场景：比例度过小，阀门经常全关</a:t>
            </a:r>
            <a:r>
              <a:rPr lang="en-US" altLang="zh-CN" dirty="0"/>
              <a:t>/</a:t>
            </a:r>
            <a:r>
              <a:rPr lang="zh-CN" altLang="en-US" dirty="0"/>
              <a:t>全开；等幅振荡影响生产安全。</a:t>
            </a:r>
            <a:endParaRPr lang="en-US" altLang="zh-CN" dirty="0"/>
          </a:p>
          <a:p>
            <a:pPr algn="l"/>
            <a:endParaRPr lang="en-US" altLang="zh-CN" dirty="0"/>
          </a:p>
          <a:p>
            <a:pPr algn="l"/>
            <a:r>
              <a:rPr lang="zh-CN" altLang="en-US" dirty="0"/>
              <a:t>衰减曲线法：</a:t>
            </a:r>
            <a:endParaRPr lang="en-US" altLang="zh-CN" dirty="0"/>
          </a:p>
          <a:p>
            <a:pPr algn="l"/>
            <a:r>
              <a:rPr lang="zh-CN" altLang="en-US" dirty="0"/>
              <a:t>纯比例，比例度较大，在稳定时加入阶跃干扰，调整</a:t>
            </a:r>
            <a:r>
              <a:rPr lang="en-US" altLang="zh-CN" dirty="0"/>
              <a:t>P</a:t>
            </a:r>
            <a:r>
              <a:rPr lang="zh-CN" altLang="en-US" dirty="0"/>
              <a:t>，得到衰减比为</a:t>
            </a:r>
            <a:r>
              <a:rPr lang="en-US" altLang="zh-CN" dirty="0"/>
              <a:t>4</a:t>
            </a:r>
            <a:r>
              <a:rPr lang="zh-CN" altLang="en-US" dirty="0"/>
              <a:t>和</a:t>
            </a:r>
            <a:r>
              <a:rPr lang="en-US" altLang="zh-CN" dirty="0"/>
              <a:t>10</a:t>
            </a:r>
            <a:r>
              <a:rPr lang="zh-CN" altLang="en-US" dirty="0"/>
              <a:t>的</a:t>
            </a:r>
            <a:r>
              <a:rPr lang="en-US" altLang="zh-CN" dirty="0"/>
              <a:t>P</a:t>
            </a:r>
            <a:r>
              <a:rPr lang="zh-CN" altLang="en-US" dirty="0"/>
              <a:t>和</a:t>
            </a:r>
            <a:r>
              <a:rPr lang="en-US" altLang="zh-CN" dirty="0"/>
              <a:t>T</a:t>
            </a:r>
            <a:r>
              <a:rPr lang="zh-CN" altLang="en-US" dirty="0"/>
              <a:t>，查表加入其他环节。</a:t>
            </a:r>
            <a:endParaRPr lang="en-US" altLang="zh-CN" dirty="0"/>
          </a:p>
          <a:p>
            <a:r>
              <a:rPr lang="zh-CN" altLang="en-US" dirty="0"/>
              <a:t>注意：稳定后才能施加扰动，扰动幅值不超过</a:t>
            </a:r>
            <a:r>
              <a:rPr lang="en-US" altLang="zh-CN" dirty="0"/>
              <a:t>5%</a:t>
            </a:r>
          </a:p>
          <a:p>
            <a:pPr algn="l"/>
            <a:r>
              <a:rPr lang="zh-CN" altLang="en-US" dirty="0"/>
              <a:t>优点：简单，适用性高</a:t>
            </a:r>
            <a:endParaRPr lang="en-US" altLang="zh-CN" dirty="0"/>
          </a:p>
          <a:p>
            <a:pPr algn="l"/>
            <a:r>
              <a:rPr lang="zh-CN" altLang="en-US" dirty="0"/>
              <a:t>缺点：不易得到指定衰减比</a:t>
            </a:r>
            <a:endParaRPr lang="en-US" altLang="zh-CN" dirty="0"/>
          </a:p>
        </p:txBody>
      </p:sp>
      <p:pic>
        <p:nvPicPr>
          <p:cNvPr id="5" name="图片 4">
            <a:extLst>
              <a:ext uri="{FF2B5EF4-FFF2-40B4-BE49-F238E27FC236}">
                <a16:creationId xmlns:a16="http://schemas.microsoft.com/office/drawing/2014/main" id="{0388A888-8181-35C9-E325-4A3CA1CD8447}"/>
              </a:ext>
            </a:extLst>
          </p:cNvPr>
          <p:cNvPicPr>
            <a:picLocks noChangeAspect="1"/>
          </p:cNvPicPr>
          <p:nvPr/>
        </p:nvPicPr>
        <p:blipFill>
          <a:blip r:embed="rId2"/>
          <a:stretch>
            <a:fillRect/>
          </a:stretch>
        </p:blipFill>
        <p:spPr>
          <a:xfrm>
            <a:off x="5449239" y="1184917"/>
            <a:ext cx="6625147" cy="3252995"/>
          </a:xfrm>
          <a:prstGeom prst="rect">
            <a:avLst/>
          </a:prstGeom>
        </p:spPr>
      </p:pic>
    </p:spTree>
    <p:extLst>
      <p:ext uri="{BB962C8B-B14F-4D97-AF65-F5344CB8AC3E}">
        <p14:creationId xmlns:p14="http://schemas.microsoft.com/office/powerpoint/2010/main" val="1410928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8DE8D69-C1D9-A7AE-31D4-E18D96CD9089}"/>
              </a:ext>
            </a:extLst>
          </p:cNvPr>
          <p:cNvSpPr txBox="1"/>
          <p:nvPr/>
        </p:nvSpPr>
        <p:spPr>
          <a:xfrm>
            <a:off x="344556" y="515068"/>
            <a:ext cx="4088296" cy="523220"/>
          </a:xfrm>
          <a:prstGeom prst="rect">
            <a:avLst/>
          </a:prstGeom>
          <a:noFill/>
        </p:spPr>
        <p:txBody>
          <a:bodyPr wrap="square">
            <a:spAutoFit/>
          </a:bodyPr>
          <a:lstStyle/>
          <a:p>
            <a:r>
              <a:rPr lang="zh-CN" altLang="en-US" sz="2800" dirty="0">
                <a:solidFill>
                  <a:srgbClr val="FF0000"/>
                </a:solidFill>
                <a:highlight>
                  <a:srgbClr val="FFFF00"/>
                </a:highlight>
                <a:latin typeface="Arial" panose="020B0604020202020204" pitchFamily="34" charset="0"/>
              </a:rPr>
              <a:t>第七章 复杂控制系统</a:t>
            </a:r>
            <a:endParaRPr lang="zh-CN" altLang="en-US" sz="2800" dirty="0">
              <a:solidFill>
                <a:srgbClr val="FF0000"/>
              </a:solidFill>
              <a:highlight>
                <a:srgbClr val="FFFF00"/>
              </a:highlight>
            </a:endParaRPr>
          </a:p>
        </p:txBody>
      </p:sp>
      <p:pic>
        <p:nvPicPr>
          <p:cNvPr id="4" name="图片 3">
            <a:extLst>
              <a:ext uri="{FF2B5EF4-FFF2-40B4-BE49-F238E27FC236}">
                <a16:creationId xmlns:a16="http://schemas.microsoft.com/office/drawing/2014/main" id="{78B4FD35-714D-205B-7A6B-AEA8E8FDA1A6}"/>
              </a:ext>
            </a:extLst>
          </p:cNvPr>
          <p:cNvPicPr>
            <a:picLocks noChangeAspect="1"/>
          </p:cNvPicPr>
          <p:nvPr/>
        </p:nvPicPr>
        <p:blipFill>
          <a:blip r:embed="rId2"/>
          <a:stretch>
            <a:fillRect/>
          </a:stretch>
        </p:blipFill>
        <p:spPr>
          <a:xfrm>
            <a:off x="434630" y="1363732"/>
            <a:ext cx="5343318" cy="1433697"/>
          </a:xfrm>
          <a:prstGeom prst="rect">
            <a:avLst/>
          </a:prstGeom>
        </p:spPr>
      </p:pic>
      <p:sp>
        <p:nvSpPr>
          <p:cNvPr id="6" name="文本框 5">
            <a:extLst>
              <a:ext uri="{FF2B5EF4-FFF2-40B4-BE49-F238E27FC236}">
                <a16:creationId xmlns:a16="http://schemas.microsoft.com/office/drawing/2014/main" id="{2E8D9F75-BB90-5021-5040-82FAFC79E053}"/>
              </a:ext>
            </a:extLst>
          </p:cNvPr>
          <p:cNvSpPr txBox="1"/>
          <p:nvPr/>
        </p:nvSpPr>
        <p:spPr>
          <a:xfrm>
            <a:off x="344556" y="3105834"/>
            <a:ext cx="6096000" cy="646331"/>
          </a:xfrm>
          <a:prstGeom prst="rect">
            <a:avLst/>
          </a:prstGeom>
          <a:noFill/>
        </p:spPr>
        <p:txBody>
          <a:bodyPr wrap="square">
            <a:spAutoFit/>
          </a:bodyPr>
          <a:lstStyle/>
          <a:p>
            <a:r>
              <a:rPr lang="zh-CN" altLang="en-US" b="0" i="0" dirty="0">
                <a:effectLst/>
                <a:latin typeface="Times New Roman" panose="02020603050405020304" pitchFamily="18" charset="0"/>
              </a:rPr>
              <a:t>副回路的引入，提高了系统的工作频率，也改善了系统的动态性能。</a:t>
            </a:r>
            <a:endParaRPr lang="zh-CN" altLang="en-US" dirty="0"/>
          </a:p>
        </p:txBody>
      </p:sp>
      <p:sp>
        <p:nvSpPr>
          <p:cNvPr id="8" name="文本框 7">
            <a:extLst>
              <a:ext uri="{FF2B5EF4-FFF2-40B4-BE49-F238E27FC236}">
                <a16:creationId xmlns:a16="http://schemas.microsoft.com/office/drawing/2014/main" id="{8AC8C29B-9B39-373E-FE7F-0676361ED766}"/>
              </a:ext>
            </a:extLst>
          </p:cNvPr>
          <p:cNvSpPr txBox="1"/>
          <p:nvPr/>
        </p:nvSpPr>
        <p:spPr>
          <a:xfrm>
            <a:off x="344556" y="4495643"/>
            <a:ext cx="6096000" cy="369332"/>
          </a:xfrm>
          <a:prstGeom prst="rect">
            <a:avLst/>
          </a:prstGeom>
          <a:noFill/>
        </p:spPr>
        <p:txBody>
          <a:bodyPr wrap="square">
            <a:spAutoFit/>
          </a:bodyPr>
          <a:lstStyle/>
          <a:p>
            <a:r>
              <a:rPr lang="zh-CN" altLang="en-US" b="0" i="0" dirty="0">
                <a:effectLst/>
                <a:latin typeface="Times New Roman" panose="02020603050405020304" pitchFamily="18" charset="0"/>
              </a:rPr>
              <a:t>对负荷或操作条件的变化有一定自适应能力。</a:t>
            </a:r>
            <a:endParaRPr lang="zh-CN" altLang="en-US" dirty="0"/>
          </a:p>
        </p:txBody>
      </p:sp>
      <p:sp>
        <p:nvSpPr>
          <p:cNvPr id="10" name="文本框 9">
            <a:extLst>
              <a:ext uri="{FF2B5EF4-FFF2-40B4-BE49-F238E27FC236}">
                <a16:creationId xmlns:a16="http://schemas.microsoft.com/office/drawing/2014/main" id="{CFC5C9E5-959B-D9EE-3C23-71FED9BD9DBC}"/>
              </a:ext>
            </a:extLst>
          </p:cNvPr>
          <p:cNvSpPr txBox="1"/>
          <p:nvPr/>
        </p:nvSpPr>
        <p:spPr>
          <a:xfrm>
            <a:off x="344556" y="3752165"/>
            <a:ext cx="6096000" cy="646331"/>
          </a:xfrm>
          <a:prstGeom prst="rect">
            <a:avLst/>
          </a:prstGeom>
          <a:noFill/>
        </p:spPr>
        <p:txBody>
          <a:bodyPr wrap="square">
            <a:spAutoFit/>
          </a:bodyPr>
          <a:lstStyle/>
          <a:p>
            <a:r>
              <a:rPr lang="zh-CN" altLang="en-US" b="0" i="0" dirty="0">
                <a:effectLst/>
                <a:latin typeface="Times New Roman" panose="02020603050405020304" pitchFamily="18" charset="0"/>
              </a:rPr>
              <a:t>对副回路上的干扰有很强的克服能力，对主回路干扰也有抑制能力。</a:t>
            </a:r>
            <a:endParaRPr lang="zh-CN" altLang="en-US" dirty="0"/>
          </a:p>
        </p:txBody>
      </p:sp>
      <p:sp>
        <p:nvSpPr>
          <p:cNvPr id="14" name="文本框 13">
            <a:extLst>
              <a:ext uri="{FF2B5EF4-FFF2-40B4-BE49-F238E27FC236}">
                <a16:creationId xmlns:a16="http://schemas.microsoft.com/office/drawing/2014/main" id="{AC9C0C84-6360-0601-B0D9-F2247692D58C}"/>
              </a:ext>
            </a:extLst>
          </p:cNvPr>
          <p:cNvSpPr txBox="1"/>
          <p:nvPr/>
        </p:nvSpPr>
        <p:spPr>
          <a:xfrm>
            <a:off x="6871252" y="2987559"/>
            <a:ext cx="4644886" cy="1477328"/>
          </a:xfrm>
          <a:prstGeom prst="rect">
            <a:avLst/>
          </a:prstGeom>
          <a:noFill/>
        </p:spPr>
        <p:txBody>
          <a:bodyPr wrap="square">
            <a:spAutoFit/>
          </a:bodyPr>
          <a:lstStyle/>
          <a:p>
            <a:r>
              <a:rPr lang="zh-CN" altLang="en-US" b="0" i="0" dirty="0">
                <a:effectLst/>
                <a:latin typeface="Arial" panose="020B0604020202020204" pitchFamily="34" charset="0"/>
              </a:rPr>
              <a:t>主调节器通常选用</a:t>
            </a:r>
            <a:r>
              <a:rPr lang="en-US" altLang="zh-CN" b="0" i="0" dirty="0">
                <a:effectLst/>
                <a:latin typeface="Arial" panose="020B0604020202020204" pitchFamily="34" charset="0"/>
              </a:rPr>
              <a:t>PI</a:t>
            </a:r>
            <a:r>
              <a:rPr lang="zh-CN" altLang="en-US" b="0" i="0" dirty="0">
                <a:effectLst/>
                <a:latin typeface="Arial" panose="020B0604020202020204" pitchFamily="34" charset="0"/>
              </a:rPr>
              <a:t>调节，或</a:t>
            </a:r>
            <a:r>
              <a:rPr lang="en-US" altLang="zh-CN" b="0" i="0" dirty="0">
                <a:effectLst/>
                <a:latin typeface="Arial" panose="020B0604020202020204" pitchFamily="34" charset="0"/>
              </a:rPr>
              <a:t>PID</a:t>
            </a:r>
            <a:r>
              <a:rPr lang="zh-CN" altLang="en-US" b="0" i="0" dirty="0">
                <a:effectLst/>
                <a:latin typeface="Arial" panose="020B0604020202020204" pitchFamily="34" charset="0"/>
              </a:rPr>
              <a:t>调节。</a:t>
            </a:r>
            <a:endParaRPr lang="en-US" altLang="zh-CN" b="0" i="0" dirty="0">
              <a:effectLst/>
              <a:latin typeface="Arial" panose="020B0604020202020204" pitchFamily="34" charset="0"/>
            </a:endParaRPr>
          </a:p>
          <a:p>
            <a:br>
              <a:rPr lang="zh-CN" altLang="en-US" dirty="0"/>
            </a:br>
            <a:r>
              <a:rPr lang="zh-CN" altLang="en-US" b="0" i="0" dirty="0">
                <a:effectLst/>
                <a:latin typeface="Arial" panose="020B0604020202020204" pitchFamily="34" charset="0"/>
              </a:rPr>
              <a:t>控制副变量是为了提高主变量的控制质量，因此，副调节器一般选</a:t>
            </a:r>
            <a:r>
              <a:rPr lang="en-US" altLang="zh-CN" b="0" i="0" dirty="0">
                <a:effectLst/>
                <a:latin typeface="Arial" panose="020B0604020202020204" pitchFamily="34" charset="0"/>
              </a:rPr>
              <a:t>P</a:t>
            </a:r>
            <a:r>
              <a:rPr lang="zh-CN" altLang="en-US" b="0" i="0" dirty="0">
                <a:effectLst/>
                <a:latin typeface="Arial" panose="020B0604020202020204" pitchFamily="34" charset="0"/>
              </a:rPr>
              <a:t>调节就可以了。</a:t>
            </a:r>
            <a:endParaRPr lang="zh-CN" altLang="en-US" dirty="0"/>
          </a:p>
          <a:p>
            <a:endParaRPr lang="zh-CN" altLang="en-US" dirty="0"/>
          </a:p>
        </p:txBody>
      </p:sp>
    </p:spTree>
    <p:extLst>
      <p:ext uri="{BB962C8B-B14F-4D97-AF65-F5344CB8AC3E}">
        <p14:creationId xmlns:p14="http://schemas.microsoft.com/office/powerpoint/2010/main" val="82478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0A339D2-6F79-381B-6885-27BEA3ECFEC5}"/>
              </a:ext>
            </a:extLst>
          </p:cNvPr>
          <p:cNvSpPr txBox="1"/>
          <p:nvPr/>
        </p:nvSpPr>
        <p:spPr>
          <a:xfrm>
            <a:off x="440987" y="360083"/>
            <a:ext cx="6096000" cy="584775"/>
          </a:xfrm>
          <a:prstGeom prst="rect">
            <a:avLst/>
          </a:prstGeom>
          <a:noFill/>
        </p:spPr>
        <p:txBody>
          <a:bodyPr wrap="square">
            <a:spAutoFit/>
          </a:bodyPr>
          <a:lstStyle/>
          <a:p>
            <a:r>
              <a:rPr lang="zh-CN" altLang="en-US" sz="3200" b="0" i="0" dirty="0">
                <a:effectLst/>
                <a:highlight>
                  <a:srgbClr val="FFFF00"/>
                </a:highlight>
                <a:latin typeface="Arial" panose="020B0604020202020204" pitchFamily="34" charset="0"/>
              </a:rPr>
              <a:t>过程控制系统的性能指标</a:t>
            </a:r>
            <a:endParaRPr lang="zh-CN" altLang="en-US" sz="3200" dirty="0">
              <a:highlight>
                <a:srgbClr val="FFFF00"/>
              </a:highlight>
            </a:endParaRPr>
          </a:p>
        </p:txBody>
      </p:sp>
      <p:sp>
        <p:nvSpPr>
          <p:cNvPr id="5" name="文本框 4">
            <a:extLst>
              <a:ext uri="{FF2B5EF4-FFF2-40B4-BE49-F238E27FC236}">
                <a16:creationId xmlns:a16="http://schemas.microsoft.com/office/drawing/2014/main" id="{1F553820-DE5C-6C99-0FAF-A89AB1561243}"/>
              </a:ext>
            </a:extLst>
          </p:cNvPr>
          <p:cNvSpPr txBox="1"/>
          <p:nvPr/>
        </p:nvSpPr>
        <p:spPr>
          <a:xfrm>
            <a:off x="440987" y="1131811"/>
            <a:ext cx="6096000" cy="369332"/>
          </a:xfrm>
          <a:prstGeom prst="rect">
            <a:avLst/>
          </a:prstGeom>
          <a:noFill/>
        </p:spPr>
        <p:txBody>
          <a:bodyPr wrap="square">
            <a:spAutoFit/>
          </a:bodyPr>
          <a:lstStyle/>
          <a:p>
            <a:r>
              <a:rPr lang="en-US" altLang="zh-CN" b="0" i="0" dirty="0">
                <a:effectLst/>
                <a:latin typeface="Arial" panose="020B0604020202020204" pitchFamily="34" charset="0"/>
              </a:rPr>
              <a:t>1. </a:t>
            </a:r>
            <a:r>
              <a:rPr lang="zh-CN" altLang="en-US" b="0" i="0" dirty="0">
                <a:effectLst/>
                <a:latin typeface="Arial" panose="020B0604020202020204" pitchFamily="34" charset="0"/>
              </a:rPr>
              <a:t>系统阶跃响应的单项性能指标</a:t>
            </a:r>
            <a:endParaRPr lang="zh-CN" altLang="en-US" dirty="0"/>
          </a:p>
        </p:txBody>
      </p:sp>
      <p:pic>
        <p:nvPicPr>
          <p:cNvPr id="7" name="图片 6">
            <a:extLst>
              <a:ext uri="{FF2B5EF4-FFF2-40B4-BE49-F238E27FC236}">
                <a16:creationId xmlns:a16="http://schemas.microsoft.com/office/drawing/2014/main" id="{04EF77AF-F5E7-CAD9-BD5A-E99D831103DC}"/>
              </a:ext>
            </a:extLst>
          </p:cNvPr>
          <p:cNvPicPr>
            <a:picLocks noChangeAspect="1"/>
          </p:cNvPicPr>
          <p:nvPr/>
        </p:nvPicPr>
        <p:blipFill>
          <a:blip r:embed="rId2"/>
          <a:stretch>
            <a:fillRect/>
          </a:stretch>
        </p:blipFill>
        <p:spPr>
          <a:xfrm>
            <a:off x="607168" y="1784663"/>
            <a:ext cx="5255368" cy="3941526"/>
          </a:xfrm>
          <a:prstGeom prst="rect">
            <a:avLst/>
          </a:prstGeom>
        </p:spPr>
      </p:pic>
      <p:sp>
        <p:nvSpPr>
          <p:cNvPr id="8" name="文本框 7">
            <a:extLst>
              <a:ext uri="{FF2B5EF4-FFF2-40B4-BE49-F238E27FC236}">
                <a16:creationId xmlns:a16="http://schemas.microsoft.com/office/drawing/2014/main" id="{65BC9EB0-4B44-AD05-F120-25EFEEFA8544}"/>
              </a:ext>
            </a:extLst>
          </p:cNvPr>
          <p:cNvSpPr txBox="1"/>
          <p:nvPr/>
        </p:nvSpPr>
        <p:spPr>
          <a:xfrm>
            <a:off x="440987" y="6009709"/>
            <a:ext cx="6096000" cy="369332"/>
          </a:xfrm>
          <a:prstGeom prst="rect">
            <a:avLst/>
          </a:prstGeom>
          <a:noFill/>
        </p:spPr>
        <p:txBody>
          <a:bodyPr wrap="square">
            <a:spAutoFit/>
          </a:bodyPr>
          <a:lstStyle/>
          <a:p>
            <a:r>
              <a:rPr lang="en-US" altLang="zh-CN" dirty="0">
                <a:latin typeface="Arial" panose="020B0604020202020204" pitchFamily="34" charset="0"/>
              </a:rPr>
              <a:t>n</a:t>
            </a:r>
            <a:r>
              <a:rPr lang="zh-CN" altLang="en-US" b="0" i="0" dirty="0">
                <a:effectLst/>
                <a:latin typeface="Arial" panose="020B0604020202020204" pitchFamily="34" charset="0"/>
              </a:rPr>
              <a:t>取</a:t>
            </a:r>
            <a:r>
              <a:rPr lang="en-US" altLang="zh-CN" b="0" i="0" dirty="0">
                <a:effectLst/>
                <a:latin typeface="Arial" panose="020B0604020202020204" pitchFamily="34" charset="0"/>
              </a:rPr>
              <a:t>4~10</a:t>
            </a:r>
            <a:r>
              <a:rPr lang="zh-CN" altLang="en-US" b="0" i="0" dirty="0">
                <a:effectLst/>
                <a:latin typeface="Arial" panose="020B0604020202020204" pitchFamily="34" charset="0"/>
              </a:rPr>
              <a:t>时比较合适。</a:t>
            </a:r>
            <a:endParaRPr lang="zh-CN" altLang="en-US" dirty="0"/>
          </a:p>
        </p:txBody>
      </p:sp>
      <p:pic>
        <p:nvPicPr>
          <p:cNvPr id="10" name="图片 9">
            <a:extLst>
              <a:ext uri="{FF2B5EF4-FFF2-40B4-BE49-F238E27FC236}">
                <a16:creationId xmlns:a16="http://schemas.microsoft.com/office/drawing/2014/main" id="{1451556C-E335-271C-2065-7908DED0069B}"/>
              </a:ext>
            </a:extLst>
          </p:cNvPr>
          <p:cNvPicPr>
            <a:picLocks noChangeAspect="1"/>
          </p:cNvPicPr>
          <p:nvPr/>
        </p:nvPicPr>
        <p:blipFill>
          <a:blip r:embed="rId3"/>
          <a:stretch>
            <a:fillRect/>
          </a:stretch>
        </p:blipFill>
        <p:spPr>
          <a:xfrm>
            <a:off x="6128425" y="1784663"/>
            <a:ext cx="5822714" cy="1146204"/>
          </a:xfrm>
          <a:prstGeom prst="rect">
            <a:avLst/>
          </a:prstGeom>
        </p:spPr>
      </p:pic>
      <p:sp>
        <p:nvSpPr>
          <p:cNvPr id="11" name="矩形 10">
            <a:extLst>
              <a:ext uri="{FF2B5EF4-FFF2-40B4-BE49-F238E27FC236}">
                <a16:creationId xmlns:a16="http://schemas.microsoft.com/office/drawing/2014/main" id="{8F8A51CC-D907-A98F-BF5A-58DD109AA27E}"/>
              </a:ext>
            </a:extLst>
          </p:cNvPr>
          <p:cNvSpPr/>
          <p:nvPr/>
        </p:nvSpPr>
        <p:spPr>
          <a:xfrm>
            <a:off x="7185498" y="2542162"/>
            <a:ext cx="2185481" cy="31777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140D302-835B-4E10-B636-B07E52A10DA6}"/>
              </a:ext>
            </a:extLst>
          </p:cNvPr>
          <p:cNvPicPr>
            <a:picLocks noChangeAspect="1"/>
          </p:cNvPicPr>
          <p:nvPr/>
        </p:nvPicPr>
        <p:blipFill>
          <a:blip r:embed="rId4"/>
          <a:stretch>
            <a:fillRect/>
          </a:stretch>
        </p:blipFill>
        <p:spPr>
          <a:xfrm>
            <a:off x="6128425" y="3072549"/>
            <a:ext cx="5822714" cy="1507436"/>
          </a:xfrm>
          <a:prstGeom prst="rect">
            <a:avLst/>
          </a:prstGeom>
        </p:spPr>
      </p:pic>
      <p:pic>
        <p:nvPicPr>
          <p:cNvPr id="15" name="图片 14">
            <a:extLst>
              <a:ext uri="{FF2B5EF4-FFF2-40B4-BE49-F238E27FC236}">
                <a16:creationId xmlns:a16="http://schemas.microsoft.com/office/drawing/2014/main" id="{D153BA51-657F-CD94-9D85-6581FDED4C1A}"/>
              </a:ext>
            </a:extLst>
          </p:cNvPr>
          <p:cNvPicPr>
            <a:picLocks noChangeAspect="1"/>
          </p:cNvPicPr>
          <p:nvPr/>
        </p:nvPicPr>
        <p:blipFill>
          <a:blip r:embed="rId5"/>
          <a:stretch>
            <a:fillRect/>
          </a:stretch>
        </p:blipFill>
        <p:spPr>
          <a:xfrm>
            <a:off x="6128425" y="4721667"/>
            <a:ext cx="5822714" cy="1702511"/>
          </a:xfrm>
          <a:prstGeom prst="rect">
            <a:avLst/>
          </a:prstGeom>
        </p:spPr>
      </p:pic>
    </p:spTree>
    <p:extLst>
      <p:ext uri="{BB962C8B-B14F-4D97-AF65-F5344CB8AC3E}">
        <p14:creationId xmlns:p14="http://schemas.microsoft.com/office/powerpoint/2010/main" val="2601877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1E0F4B6-4512-B8AC-9C90-C20FA11C80FD}"/>
              </a:ext>
            </a:extLst>
          </p:cNvPr>
          <p:cNvSpPr txBox="1"/>
          <p:nvPr/>
        </p:nvSpPr>
        <p:spPr>
          <a:xfrm>
            <a:off x="569844" y="608448"/>
            <a:ext cx="6096000" cy="923330"/>
          </a:xfrm>
          <a:prstGeom prst="rect">
            <a:avLst/>
          </a:prstGeom>
          <a:noFill/>
        </p:spPr>
        <p:txBody>
          <a:bodyPr wrap="square">
            <a:spAutoFit/>
          </a:bodyPr>
          <a:lstStyle/>
          <a:p>
            <a:r>
              <a:rPr lang="zh-CN" altLang="en-US" b="0" i="0" dirty="0">
                <a:effectLst/>
                <a:latin typeface="Arial" panose="020B0604020202020204" pitchFamily="34" charset="0"/>
              </a:rPr>
              <a:t>前馈控制的原理是：当系统出现扰动时，立即将其测量出来，通过前馈控制器，根据扰动量的大小改变控制变量，以抵消扰动对被控变量的影响。</a:t>
            </a:r>
            <a:endParaRPr lang="zh-CN" altLang="en-US" dirty="0"/>
          </a:p>
        </p:txBody>
      </p:sp>
      <p:pic>
        <p:nvPicPr>
          <p:cNvPr id="13" name="图片 12">
            <a:extLst>
              <a:ext uri="{FF2B5EF4-FFF2-40B4-BE49-F238E27FC236}">
                <a16:creationId xmlns:a16="http://schemas.microsoft.com/office/drawing/2014/main" id="{A66D85C5-F7CE-3F9D-E1D5-DD08C21A62A3}"/>
              </a:ext>
            </a:extLst>
          </p:cNvPr>
          <p:cNvPicPr>
            <a:picLocks noChangeAspect="1"/>
          </p:cNvPicPr>
          <p:nvPr/>
        </p:nvPicPr>
        <p:blipFill>
          <a:blip r:embed="rId2"/>
          <a:stretch>
            <a:fillRect/>
          </a:stretch>
        </p:blipFill>
        <p:spPr>
          <a:xfrm>
            <a:off x="628650" y="1967144"/>
            <a:ext cx="8425462" cy="4685447"/>
          </a:xfrm>
          <a:prstGeom prst="rect">
            <a:avLst/>
          </a:prstGeom>
        </p:spPr>
      </p:pic>
    </p:spTree>
    <p:extLst>
      <p:ext uri="{BB962C8B-B14F-4D97-AF65-F5344CB8AC3E}">
        <p14:creationId xmlns:p14="http://schemas.microsoft.com/office/powerpoint/2010/main" val="3850393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4E13E10-ACB7-44F0-737A-DAB64B2198F3}"/>
              </a:ext>
            </a:extLst>
          </p:cNvPr>
          <p:cNvSpPr txBox="1"/>
          <p:nvPr/>
        </p:nvSpPr>
        <p:spPr>
          <a:xfrm>
            <a:off x="748746" y="877165"/>
            <a:ext cx="6917636" cy="646331"/>
          </a:xfrm>
          <a:prstGeom prst="rect">
            <a:avLst/>
          </a:prstGeom>
          <a:noFill/>
        </p:spPr>
        <p:txBody>
          <a:bodyPr wrap="square">
            <a:spAutoFit/>
          </a:bodyPr>
          <a:lstStyle/>
          <a:p>
            <a:r>
              <a:rPr lang="zh-CN" altLang="en-US" b="0" i="0" dirty="0">
                <a:effectLst/>
                <a:latin typeface="Arial" panose="020B0604020202020204" pitchFamily="34" charset="0"/>
              </a:rPr>
              <a:t>一般将纯滞后时间</a:t>
            </a:r>
            <a:r>
              <a:rPr lang="en-US" altLang="zh-CN" b="0" i="0" dirty="0">
                <a:effectLst/>
                <a:latin typeface="Times New Roman" panose="02020603050405020304" pitchFamily="18" charset="0"/>
              </a:rPr>
              <a:t>τ0</a:t>
            </a:r>
            <a:r>
              <a:rPr lang="zh-CN" altLang="en-US" b="0" i="0" dirty="0">
                <a:effectLst/>
                <a:latin typeface="Arial" panose="020B0604020202020204" pitchFamily="34" charset="0"/>
              </a:rPr>
              <a:t>与时间常数</a:t>
            </a:r>
            <a:r>
              <a:rPr lang="en-US" altLang="zh-CN" b="0" i="0" dirty="0">
                <a:effectLst/>
                <a:latin typeface="Times New Roman" panose="02020603050405020304" pitchFamily="18" charset="0"/>
              </a:rPr>
              <a:t>T</a:t>
            </a:r>
            <a:r>
              <a:rPr lang="zh-CN" altLang="en-US" b="0" i="0" dirty="0">
                <a:effectLst/>
                <a:latin typeface="Arial" panose="020B0604020202020204" pitchFamily="34" charset="0"/>
              </a:rPr>
              <a:t>之比大于</a:t>
            </a:r>
            <a:r>
              <a:rPr lang="en-US" altLang="zh-CN" b="0" i="0" dirty="0">
                <a:effectLst/>
                <a:latin typeface="Times New Roman" panose="02020603050405020304" pitchFamily="18" charset="0"/>
              </a:rPr>
              <a:t>0.3</a:t>
            </a:r>
            <a:r>
              <a:rPr lang="zh-CN" altLang="en-US" b="0" i="0" dirty="0">
                <a:effectLst/>
                <a:latin typeface="Arial" panose="020B0604020202020204" pitchFamily="34" charset="0"/>
              </a:rPr>
              <a:t>（</a:t>
            </a:r>
            <a:r>
              <a:rPr lang="en-US" altLang="zh-CN" b="0" i="0" dirty="0">
                <a:effectLst/>
                <a:latin typeface="Times New Roman" panose="02020603050405020304" pitchFamily="18" charset="0"/>
              </a:rPr>
              <a:t>τ0 / T</a:t>
            </a:r>
            <a:r>
              <a:rPr lang="zh-CN" altLang="en-US" b="0" i="0" dirty="0">
                <a:effectLst/>
                <a:latin typeface="Arial" panose="020B0604020202020204" pitchFamily="34" charset="0"/>
              </a:rPr>
              <a:t>＞</a:t>
            </a:r>
            <a:r>
              <a:rPr lang="en-US" altLang="zh-CN" b="0" i="0" dirty="0">
                <a:effectLst/>
                <a:latin typeface="Times New Roman" panose="02020603050405020304" pitchFamily="18" charset="0"/>
              </a:rPr>
              <a:t>0.3</a:t>
            </a:r>
            <a:r>
              <a:rPr lang="zh-CN" altLang="en-US" b="0" i="0" dirty="0">
                <a:effectLst/>
                <a:latin typeface="Arial" panose="020B0604020202020204" pitchFamily="34" charset="0"/>
              </a:rPr>
              <a:t>）的</a:t>
            </a:r>
            <a:br>
              <a:rPr lang="zh-CN" altLang="en-US" dirty="0"/>
            </a:br>
            <a:r>
              <a:rPr lang="zh-CN" altLang="en-US" b="0" i="0" dirty="0">
                <a:effectLst/>
                <a:latin typeface="Arial" panose="020B0604020202020204" pitchFamily="34" charset="0"/>
              </a:rPr>
              <a:t>过程称之为大滞后过程。</a:t>
            </a:r>
            <a:endParaRPr lang="zh-CN" altLang="en-US" dirty="0"/>
          </a:p>
        </p:txBody>
      </p:sp>
      <p:sp>
        <p:nvSpPr>
          <p:cNvPr id="5" name="文本框 4">
            <a:extLst>
              <a:ext uri="{FF2B5EF4-FFF2-40B4-BE49-F238E27FC236}">
                <a16:creationId xmlns:a16="http://schemas.microsoft.com/office/drawing/2014/main" id="{A46CDA2D-0F27-46D6-8638-8685F15BC08C}"/>
              </a:ext>
            </a:extLst>
          </p:cNvPr>
          <p:cNvSpPr txBox="1"/>
          <p:nvPr/>
        </p:nvSpPr>
        <p:spPr>
          <a:xfrm>
            <a:off x="1159564" y="1938995"/>
            <a:ext cx="6096000" cy="646331"/>
          </a:xfrm>
          <a:prstGeom prst="rect">
            <a:avLst/>
          </a:prstGeom>
          <a:noFill/>
        </p:spPr>
        <p:txBody>
          <a:bodyPr wrap="square">
            <a:spAutoFit/>
          </a:bodyPr>
          <a:lstStyle/>
          <a:p>
            <a:r>
              <a:rPr lang="zh-CN" altLang="en-US" b="0" i="0" dirty="0">
                <a:effectLst/>
                <a:latin typeface="Arial" panose="020B0604020202020204" pitchFamily="34" charset="0"/>
              </a:rPr>
              <a:t>微分先行控制方案</a:t>
            </a:r>
            <a:endParaRPr lang="en-US" altLang="zh-CN" b="0" i="0" dirty="0">
              <a:effectLst/>
              <a:latin typeface="Arial" panose="020B0604020202020204" pitchFamily="34" charset="0"/>
            </a:endParaRPr>
          </a:p>
          <a:p>
            <a:r>
              <a:rPr lang="zh-CN" altLang="en-US" b="0" i="0" dirty="0">
                <a:effectLst/>
                <a:latin typeface="Arial" panose="020B0604020202020204" pitchFamily="34" charset="0"/>
              </a:rPr>
              <a:t>中间微分控制方案</a:t>
            </a:r>
            <a:endParaRPr lang="zh-CN" altLang="en-US" dirty="0"/>
          </a:p>
        </p:txBody>
      </p:sp>
      <p:sp>
        <p:nvSpPr>
          <p:cNvPr id="7" name="文本框 6">
            <a:extLst>
              <a:ext uri="{FF2B5EF4-FFF2-40B4-BE49-F238E27FC236}">
                <a16:creationId xmlns:a16="http://schemas.microsoft.com/office/drawing/2014/main" id="{F9EE99F4-4B20-BAEE-90CD-B2FBF9CEFB28}"/>
              </a:ext>
            </a:extLst>
          </p:cNvPr>
          <p:cNvSpPr txBox="1"/>
          <p:nvPr/>
        </p:nvSpPr>
        <p:spPr>
          <a:xfrm>
            <a:off x="682487" y="1569663"/>
            <a:ext cx="6096000" cy="369332"/>
          </a:xfrm>
          <a:prstGeom prst="rect">
            <a:avLst/>
          </a:prstGeom>
          <a:noFill/>
        </p:spPr>
        <p:txBody>
          <a:bodyPr wrap="square">
            <a:spAutoFit/>
          </a:bodyPr>
          <a:lstStyle/>
          <a:p>
            <a:r>
              <a:rPr lang="zh-CN" altLang="en-US" b="0" i="0" dirty="0">
                <a:effectLst/>
                <a:latin typeface="Arial" panose="020B0604020202020204" pitchFamily="34" charset="0"/>
              </a:rPr>
              <a:t>常规控制方案</a:t>
            </a:r>
            <a:endParaRPr lang="zh-CN" altLang="en-US" dirty="0"/>
          </a:p>
        </p:txBody>
      </p:sp>
      <p:sp>
        <p:nvSpPr>
          <p:cNvPr id="11" name="文本框 10">
            <a:extLst>
              <a:ext uri="{FF2B5EF4-FFF2-40B4-BE49-F238E27FC236}">
                <a16:creationId xmlns:a16="http://schemas.microsoft.com/office/drawing/2014/main" id="{C180E937-CDA4-C18B-55D5-DD370A243C54}"/>
              </a:ext>
            </a:extLst>
          </p:cNvPr>
          <p:cNvSpPr txBox="1"/>
          <p:nvPr/>
        </p:nvSpPr>
        <p:spPr>
          <a:xfrm>
            <a:off x="682487" y="2696097"/>
            <a:ext cx="6096000" cy="369332"/>
          </a:xfrm>
          <a:prstGeom prst="rect">
            <a:avLst/>
          </a:prstGeom>
          <a:noFill/>
        </p:spPr>
        <p:txBody>
          <a:bodyPr wrap="square">
            <a:spAutoFit/>
          </a:bodyPr>
          <a:lstStyle/>
          <a:p>
            <a:r>
              <a:rPr lang="zh-CN" altLang="en-US" b="0" i="0" dirty="0">
                <a:effectLst/>
                <a:highlight>
                  <a:srgbClr val="FFFF00"/>
                </a:highlight>
                <a:latin typeface="Arial" panose="020B0604020202020204" pitchFamily="34" charset="0"/>
              </a:rPr>
              <a:t>大滞后过程的采样控制</a:t>
            </a:r>
            <a:endParaRPr lang="zh-CN" altLang="en-US" dirty="0">
              <a:highlight>
                <a:srgbClr val="FFFF00"/>
              </a:highlight>
            </a:endParaRPr>
          </a:p>
        </p:txBody>
      </p:sp>
      <p:sp>
        <p:nvSpPr>
          <p:cNvPr id="13" name="文本框 12">
            <a:extLst>
              <a:ext uri="{FF2B5EF4-FFF2-40B4-BE49-F238E27FC236}">
                <a16:creationId xmlns:a16="http://schemas.microsoft.com/office/drawing/2014/main" id="{FA6BD20A-096F-6C80-1918-7135426386EC}"/>
              </a:ext>
            </a:extLst>
          </p:cNvPr>
          <p:cNvSpPr txBox="1"/>
          <p:nvPr/>
        </p:nvSpPr>
        <p:spPr>
          <a:xfrm>
            <a:off x="1159564" y="3229712"/>
            <a:ext cx="4856923" cy="923330"/>
          </a:xfrm>
          <a:prstGeom prst="rect">
            <a:avLst/>
          </a:prstGeom>
          <a:noFill/>
        </p:spPr>
        <p:txBody>
          <a:bodyPr wrap="square">
            <a:spAutoFit/>
          </a:bodyPr>
          <a:lstStyle/>
          <a:p>
            <a:r>
              <a:rPr lang="zh-CN" altLang="en-US" b="0" i="0" dirty="0">
                <a:effectLst/>
                <a:latin typeface="Arial" panose="020B0604020202020204" pitchFamily="34" charset="0"/>
              </a:rPr>
              <a:t>采样控制是以牺牲速度来获取稳定的控制效果，如果在采样间隔内出现干扰，必须要等到下一次采样后才能作出反应。</a:t>
            </a:r>
            <a:endParaRPr lang="zh-CN" altLang="en-US" dirty="0"/>
          </a:p>
        </p:txBody>
      </p:sp>
      <p:sp>
        <p:nvSpPr>
          <p:cNvPr id="15" name="文本框 14">
            <a:extLst>
              <a:ext uri="{FF2B5EF4-FFF2-40B4-BE49-F238E27FC236}">
                <a16:creationId xmlns:a16="http://schemas.microsoft.com/office/drawing/2014/main" id="{D05FCD09-793B-5904-A75C-95CC8A6414B6}"/>
              </a:ext>
            </a:extLst>
          </p:cNvPr>
          <p:cNvSpPr txBox="1"/>
          <p:nvPr/>
        </p:nvSpPr>
        <p:spPr>
          <a:xfrm>
            <a:off x="1159564" y="4317325"/>
            <a:ext cx="6096000" cy="646331"/>
          </a:xfrm>
          <a:prstGeom prst="rect">
            <a:avLst/>
          </a:prstGeom>
          <a:noFill/>
        </p:spPr>
        <p:txBody>
          <a:bodyPr wrap="square">
            <a:spAutoFit/>
          </a:bodyPr>
          <a:lstStyle/>
          <a:p>
            <a:r>
              <a:rPr lang="zh-CN" altLang="en-US" b="0" i="0" dirty="0">
                <a:effectLst/>
                <a:latin typeface="Arial" panose="020B0604020202020204" pitchFamily="34" charset="0"/>
              </a:rPr>
              <a:t>控制器按周期</a:t>
            </a:r>
            <a:r>
              <a:rPr lang="en-US" altLang="zh-CN" b="0" i="0" dirty="0">
                <a:effectLst/>
                <a:latin typeface="Arial" panose="020B0604020202020204" pitchFamily="34" charset="0"/>
              </a:rPr>
              <a:t>T</a:t>
            </a:r>
            <a:r>
              <a:rPr lang="zh-CN" altLang="en-US" b="0" i="0" dirty="0">
                <a:effectLst/>
                <a:latin typeface="Arial" panose="020B0604020202020204" pitchFamily="34" charset="0"/>
              </a:rPr>
              <a:t>进行采样控制，</a:t>
            </a:r>
            <a:r>
              <a:rPr lang="en-US" altLang="zh-CN" b="0" i="0" dirty="0">
                <a:effectLst/>
                <a:latin typeface="Arial" panose="020B0604020202020204" pitchFamily="34" charset="0"/>
              </a:rPr>
              <a:t>T</a:t>
            </a:r>
            <a:r>
              <a:rPr lang="zh-CN" altLang="en-US" b="0" i="0" dirty="0">
                <a:effectLst/>
                <a:latin typeface="Arial" panose="020B0604020202020204" pitchFamily="34" charset="0"/>
              </a:rPr>
              <a:t>必须大于纯滞后时间。</a:t>
            </a:r>
            <a:endParaRPr lang="zh-CN" altLang="en-US" dirty="0"/>
          </a:p>
          <a:p>
            <a:endParaRPr lang="zh-CN" altLang="en-US" dirty="0"/>
          </a:p>
        </p:txBody>
      </p:sp>
      <p:sp>
        <p:nvSpPr>
          <p:cNvPr id="19" name="文本框 18">
            <a:extLst>
              <a:ext uri="{FF2B5EF4-FFF2-40B4-BE49-F238E27FC236}">
                <a16:creationId xmlns:a16="http://schemas.microsoft.com/office/drawing/2014/main" id="{7637C422-75E1-EC0E-1A3B-44994C346B50}"/>
              </a:ext>
            </a:extLst>
          </p:cNvPr>
          <p:cNvSpPr txBox="1"/>
          <p:nvPr/>
        </p:nvSpPr>
        <p:spPr>
          <a:xfrm>
            <a:off x="748746" y="318916"/>
            <a:ext cx="6096000" cy="461665"/>
          </a:xfrm>
          <a:prstGeom prst="rect">
            <a:avLst/>
          </a:prstGeom>
          <a:noFill/>
        </p:spPr>
        <p:txBody>
          <a:bodyPr wrap="square">
            <a:spAutoFit/>
          </a:bodyPr>
          <a:lstStyle/>
          <a:p>
            <a:r>
              <a:rPr lang="zh-CN" altLang="en-US" sz="2400" b="0" i="0" dirty="0">
                <a:effectLst/>
                <a:highlight>
                  <a:srgbClr val="FFFF00"/>
                </a:highlight>
                <a:latin typeface="Arial" panose="020B0604020202020204" pitchFamily="34" charset="0"/>
              </a:rPr>
              <a:t>大滞后过程</a:t>
            </a:r>
            <a:endParaRPr lang="zh-CN" altLang="en-US" sz="2400" dirty="0">
              <a:highlight>
                <a:srgbClr val="FFFF00"/>
              </a:highlight>
            </a:endParaRPr>
          </a:p>
        </p:txBody>
      </p:sp>
    </p:spTree>
    <p:extLst>
      <p:ext uri="{BB962C8B-B14F-4D97-AF65-F5344CB8AC3E}">
        <p14:creationId xmlns:p14="http://schemas.microsoft.com/office/powerpoint/2010/main" val="2022519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5EAD10-1502-71C3-B182-AC90DE2AC328}"/>
              </a:ext>
            </a:extLst>
          </p:cNvPr>
          <p:cNvPicPr>
            <a:picLocks noChangeAspect="1"/>
          </p:cNvPicPr>
          <p:nvPr/>
        </p:nvPicPr>
        <p:blipFill>
          <a:blip r:embed="rId2"/>
          <a:stretch>
            <a:fillRect/>
          </a:stretch>
        </p:blipFill>
        <p:spPr>
          <a:xfrm>
            <a:off x="651013" y="1116703"/>
            <a:ext cx="5839097" cy="2660167"/>
          </a:xfrm>
          <a:prstGeom prst="rect">
            <a:avLst/>
          </a:prstGeom>
        </p:spPr>
      </p:pic>
      <p:sp>
        <p:nvSpPr>
          <p:cNvPr id="5" name="文本框 4">
            <a:extLst>
              <a:ext uri="{FF2B5EF4-FFF2-40B4-BE49-F238E27FC236}">
                <a16:creationId xmlns:a16="http://schemas.microsoft.com/office/drawing/2014/main" id="{7A2473CA-4F99-6D43-3DA7-5B8539957136}"/>
              </a:ext>
            </a:extLst>
          </p:cNvPr>
          <p:cNvSpPr txBox="1"/>
          <p:nvPr/>
        </p:nvSpPr>
        <p:spPr>
          <a:xfrm>
            <a:off x="571499" y="593899"/>
            <a:ext cx="6096000" cy="369332"/>
          </a:xfrm>
          <a:prstGeom prst="rect">
            <a:avLst/>
          </a:prstGeom>
          <a:noFill/>
        </p:spPr>
        <p:txBody>
          <a:bodyPr wrap="square">
            <a:spAutoFit/>
          </a:bodyPr>
          <a:lstStyle/>
          <a:p>
            <a:r>
              <a:rPr lang="en-US" altLang="zh-CN" b="0" i="0" dirty="0">
                <a:effectLst/>
                <a:highlight>
                  <a:srgbClr val="FFFF00"/>
                </a:highlight>
                <a:latin typeface="Times New Roman" panose="02020603050405020304" pitchFamily="18" charset="0"/>
              </a:rPr>
              <a:t>Smith</a:t>
            </a:r>
            <a:r>
              <a:rPr lang="zh-CN" altLang="en-US" b="0" i="0" dirty="0">
                <a:effectLst/>
                <a:highlight>
                  <a:srgbClr val="FFFF00"/>
                </a:highlight>
                <a:latin typeface="Arial" panose="020B0604020202020204" pitchFamily="34" charset="0"/>
              </a:rPr>
              <a:t>预估补偿器</a:t>
            </a:r>
            <a:endParaRPr lang="zh-CN" altLang="en-US" dirty="0">
              <a:highlight>
                <a:srgbClr val="FFFF00"/>
              </a:highlight>
            </a:endParaRPr>
          </a:p>
        </p:txBody>
      </p:sp>
      <p:pic>
        <p:nvPicPr>
          <p:cNvPr id="7" name="图片 6">
            <a:extLst>
              <a:ext uri="{FF2B5EF4-FFF2-40B4-BE49-F238E27FC236}">
                <a16:creationId xmlns:a16="http://schemas.microsoft.com/office/drawing/2014/main" id="{EF89A523-174F-C9D6-B1C4-ABD5B45B8DA3}"/>
              </a:ext>
            </a:extLst>
          </p:cNvPr>
          <p:cNvPicPr>
            <a:picLocks noChangeAspect="1"/>
          </p:cNvPicPr>
          <p:nvPr/>
        </p:nvPicPr>
        <p:blipFill>
          <a:blip r:embed="rId3"/>
          <a:stretch>
            <a:fillRect/>
          </a:stretch>
        </p:blipFill>
        <p:spPr>
          <a:xfrm>
            <a:off x="6954079" y="1116703"/>
            <a:ext cx="4767469" cy="3927050"/>
          </a:xfrm>
          <a:prstGeom prst="rect">
            <a:avLst/>
          </a:prstGeom>
        </p:spPr>
      </p:pic>
    </p:spTree>
    <p:extLst>
      <p:ext uri="{BB962C8B-B14F-4D97-AF65-F5344CB8AC3E}">
        <p14:creationId xmlns:p14="http://schemas.microsoft.com/office/powerpoint/2010/main" val="557580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ED0A5E5-6AD6-552F-DD9C-6B9A2771F45A}"/>
              </a:ext>
            </a:extLst>
          </p:cNvPr>
          <p:cNvSpPr txBox="1"/>
          <p:nvPr/>
        </p:nvSpPr>
        <p:spPr>
          <a:xfrm>
            <a:off x="748746" y="318916"/>
            <a:ext cx="6096000" cy="461665"/>
          </a:xfrm>
          <a:prstGeom prst="rect">
            <a:avLst/>
          </a:prstGeom>
          <a:noFill/>
        </p:spPr>
        <p:txBody>
          <a:bodyPr wrap="square">
            <a:spAutoFit/>
          </a:bodyPr>
          <a:lstStyle/>
          <a:p>
            <a:r>
              <a:rPr lang="zh-CN" altLang="en-US" sz="2400" dirty="0">
                <a:highlight>
                  <a:srgbClr val="FFFF00"/>
                </a:highlight>
                <a:latin typeface="Arial" panose="020B0604020202020204" pitchFamily="34" charset="0"/>
              </a:rPr>
              <a:t>解耦控制</a:t>
            </a:r>
            <a:endParaRPr lang="zh-CN" altLang="en-US" sz="2400" dirty="0">
              <a:highlight>
                <a:srgbClr val="FFFF00"/>
              </a:highlight>
            </a:endParaRPr>
          </a:p>
        </p:txBody>
      </p:sp>
      <p:sp>
        <p:nvSpPr>
          <p:cNvPr id="4" name="文本框 3">
            <a:extLst>
              <a:ext uri="{FF2B5EF4-FFF2-40B4-BE49-F238E27FC236}">
                <a16:creationId xmlns:a16="http://schemas.microsoft.com/office/drawing/2014/main" id="{20FBA7B6-68F6-E765-F72E-102DED23216F}"/>
              </a:ext>
            </a:extLst>
          </p:cNvPr>
          <p:cNvSpPr txBox="1"/>
          <p:nvPr/>
        </p:nvSpPr>
        <p:spPr>
          <a:xfrm>
            <a:off x="748746" y="1123987"/>
            <a:ext cx="6096000" cy="646331"/>
          </a:xfrm>
          <a:prstGeom prst="rect">
            <a:avLst/>
          </a:prstGeom>
          <a:noFill/>
        </p:spPr>
        <p:txBody>
          <a:bodyPr wrap="square">
            <a:spAutoFit/>
          </a:bodyPr>
          <a:lstStyle/>
          <a:p>
            <a:r>
              <a:rPr lang="zh-CN" altLang="en-US" b="0" i="0" dirty="0">
                <a:effectLst/>
                <a:latin typeface="Arial" panose="020B0604020202020204" pitchFamily="34" charset="0"/>
              </a:rPr>
              <a:t>相对增益的定义：</a:t>
            </a:r>
            <a:endParaRPr lang="en-US" altLang="zh-CN" b="0" i="0" dirty="0">
              <a:effectLst/>
              <a:latin typeface="Arial" panose="020B0604020202020204" pitchFamily="34" charset="0"/>
            </a:endParaRPr>
          </a:p>
          <a:p>
            <a:endParaRPr lang="zh-CN" altLang="en-US" dirty="0"/>
          </a:p>
        </p:txBody>
      </p:sp>
      <p:pic>
        <p:nvPicPr>
          <p:cNvPr id="6" name="图片 5">
            <a:extLst>
              <a:ext uri="{FF2B5EF4-FFF2-40B4-BE49-F238E27FC236}">
                <a16:creationId xmlns:a16="http://schemas.microsoft.com/office/drawing/2014/main" id="{63D336FE-6F98-99A5-9710-AC37365550DA}"/>
              </a:ext>
            </a:extLst>
          </p:cNvPr>
          <p:cNvPicPr>
            <a:picLocks noChangeAspect="1"/>
          </p:cNvPicPr>
          <p:nvPr/>
        </p:nvPicPr>
        <p:blipFill>
          <a:blip r:embed="rId2"/>
          <a:stretch>
            <a:fillRect/>
          </a:stretch>
        </p:blipFill>
        <p:spPr>
          <a:xfrm>
            <a:off x="822049" y="1636435"/>
            <a:ext cx="8162925" cy="1276765"/>
          </a:xfrm>
          <a:prstGeom prst="rect">
            <a:avLst/>
          </a:prstGeom>
        </p:spPr>
      </p:pic>
      <p:pic>
        <p:nvPicPr>
          <p:cNvPr id="8" name="图片 7">
            <a:extLst>
              <a:ext uri="{FF2B5EF4-FFF2-40B4-BE49-F238E27FC236}">
                <a16:creationId xmlns:a16="http://schemas.microsoft.com/office/drawing/2014/main" id="{7BCD99B8-F231-0544-1FC1-F027186D6CD3}"/>
              </a:ext>
            </a:extLst>
          </p:cNvPr>
          <p:cNvPicPr>
            <a:picLocks noChangeAspect="1"/>
          </p:cNvPicPr>
          <p:nvPr/>
        </p:nvPicPr>
        <p:blipFill>
          <a:blip r:embed="rId3"/>
          <a:stretch>
            <a:fillRect/>
          </a:stretch>
        </p:blipFill>
        <p:spPr>
          <a:xfrm>
            <a:off x="822049" y="2913200"/>
            <a:ext cx="7167149" cy="3696957"/>
          </a:xfrm>
          <a:prstGeom prst="rect">
            <a:avLst/>
          </a:prstGeom>
        </p:spPr>
      </p:pic>
      <p:pic>
        <p:nvPicPr>
          <p:cNvPr id="10" name="图片 9">
            <a:extLst>
              <a:ext uri="{FF2B5EF4-FFF2-40B4-BE49-F238E27FC236}">
                <a16:creationId xmlns:a16="http://schemas.microsoft.com/office/drawing/2014/main" id="{64039874-276E-1EC1-2095-A2EA73D92063}"/>
              </a:ext>
            </a:extLst>
          </p:cNvPr>
          <p:cNvPicPr>
            <a:picLocks noChangeAspect="1"/>
          </p:cNvPicPr>
          <p:nvPr/>
        </p:nvPicPr>
        <p:blipFill>
          <a:blip r:embed="rId4"/>
          <a:stretch>
            <a:fillRect/>
          </a:stretch>
        </p:blipFill>
        <p:spPr>
          <a:xfrm>
            <a:off x="7393770" y="5115339"/>
            <a:ext cx="4592190" cy="1494818"/>
          </a:xfrm>
          <a:prstGeom prst="rect">
            <a:avLst/>
          </a:prstGeom>
        </p:spPr>
      </p:pic>
    </p:spTree>
    <p:extLst>
      <p:ext uri="{BB962C8B-B14F-4D97-AF65-F5344CB8AC3E}">
        <p14:creationId xmlns:p14="http://schemas.microsoft.com/office/powerpoint/2010/main" val="298072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3378085-269B-CAB6-CD72-FD456462401B}"/>
              </a:ext>
            </a:extLst>
          </p:cNvPr>
          <p:cNvSpPr txBox="1"/>
          <p:nvPr/>
        </p:nvSpPr>
        <p:spPr>
          <a:xfrm>
            <a:off x="463826" y="501135"/>
            <a:ext cx="6096000" cy="400110"/>
          </a:xfrm>
          <a:prstGeom prst="rect">
            <a:avLst/>
          </a:prstGeom>
          <a:noFill/>
        </p:spPr>
        <p:txBody>
          <a:bodyPr wrap="square">
            <a:spAutoFit/>
          </a:bodyPr>
          <a:lstStyle/>
          <a:p>
            <a:r>
              <a:rPr lang="zh-CN" altLang="en-US" sz="2000" b="0" i="0" dirty="0">
                <a:effectLst/>
                <a:highlight>
                  <a:srgbClr val="FFFF00"/>
                </a:highlight>
                <a:latin typeface="Arial" panose="020B0604020202020204" pitchFamily="34" charset="0"/>
              </a:rPr>
              <a:t>相对增益的计算</a:t>
            </a:r>
            <a:endParaRPr lang="zh-CN" altLang="en-US" sz="2000" dirty="0">
              <a:highlight>
                <a:srgbClr val="FFFF00"/>
              </a:highlight>
            </a:endParaRPr>
          </a:p>
        </p:txBody>
      </p:sp>
      <p:pic>
        <p:nvPicPr>
          <p:cNvPr id="5" name="图片 4">
            <a:extLst>
              <a:ext uri="{FF2B5EF4-FFF2-40B4-BE49-F238E27FC236}">
                <a16:creationId xmlns:a16="http://schemas.microsoft.com/office/drawing/2014/main" id="{E9F16082-65D7-F4D1-9038-652B04A90311}"/>
              </a:ext>
            </a:extLst>
          </p:cNvPr>
          <p:cNvPicPr>
            <a:picLocks noChangeAspect="1"/>
          </p:cNvPicPr>
          <p:nvPr/>
        </p:nvPicPr>
        <p:blipFill>
          <a:blip r:embed="rId2"/>
          <a:stretch>
            <a:fillRect/>
          </a:stretch>
        </p:blipFill>
        <p:spPr>
          <a:xfrm>
            <a:off x="557627" y="1126434"/>
            <a:ext cx="4461877" cy="1625048"/>
          </a:xfrm>
          <a:prstGeom prst="rect">
            <a:avLst/>
          </a:prstGeom>
        </p:spPr>
      </p:pic>
      <p:pic>
        <p:nvPicPr>
          <p:cNvPr id="7" name="图片 6">
            <a:extLst>
              <a:ext uri="{FF2B5EF4-FFF2-40B4-BE49-F238E27FC236}">
                <a16:creationId xmlns:a16="http://schemas.microsoft.com/office/drawing/2014/main" id="{B597FBB4-B283-E6F4-3776-3D3ABFD1692D}"/>
              </a:ext>
            </a:extLst>
          </p:cNvPr>
          <p:cNvPicPr>
            <a:picLocks noChangeAspect="1"/>
          </p:cNvPicPr>
          <p:nvPr/>
        </p:nvPicPr>
        <p:blipFill>
          <a:blip r:embed="rId3"/>
          <a:stretch>
            <a:fillRect/>
          </a:stretch>
        </p:blipFill>
        <p:spPr>
          <a:xfrm>
            <a:off x="557627" y="2915478"/>
            <a:ext cx="3610182" cy="1555981"/>
          </a:xfrm>
          <a:prstGeom prst="rect">
            <a:avLst/>
          </a:prstGeom>
        </p:spPr>
      </p:pic>
      <p:sp>
        <p:nvSpPr>
          <p:cNvPr id="9" name="文本框 8">
            <a:extLst>
              <a:ext uri="{FF2B5EF4-FFF2-40B4-BE49-F238E27FC236}">
                <a16:creationId xmlns:a16="http://schemas.microsoft.com/office/drawing/2014/main" id="{66B219A4-E72F-E865-4093-36BC6E3FFE3B}"/>
              </a:ext>
            </a:extLst>
          </p:cNvPr>
          <p:cNvSpPr txBox="1"/>
          <p:nvPr/>
        </p:nvSpPr>
        <p:spPr>
          <a:xfrm>
            <a:off x="510209" y="5018157"/>
            <a:ext cx="6096000" cy="923330"/>
          </a:xfrm>
          <a:prstGeom prst="rect">
            <a:avLst/>
          </a:prstGeom>
          <a:noFill/>
        </p:spPr>
        <p:txBody>
          <a:bodyPr wrap="square">
            <a:spAutoFit/>
          </a:bodyPr>
          <a:lstStyle/>
          <a:p>
            <a:r>
              <a:rPr lang="zh-CN" altLang="en-US" b="0" i="0" dirty="0">
                <a:effectLst/>
                <a:highlight>
                  <a:srgbClr val="FFFF00"/>
                </a:highlight>
                <a:latin typeface="Arial" panose="020B0604020202020204" pitchFamily="34" charset="0"/>
              </a:rPr>
              <a:t>相对增益的性质：</a:t>
            </a:r>
            <a:br>
              <a:rPr lang="zh-CN" altLang="en-US" dirty="0"/>
            </a:br>
            <a:r>
              <a:rPr lang="zh-CN" altLang="en-US" b="0" i="0" dirty="0">
                <a:effectLst/>
                <a:latin typeface="Arial" panose="020B0604020202020204" pitchFamily="34" charset="0"/>
              </a:rPr>
              <a:t>相对增益矩阵中每行或每列的总和均为</a:t>
            </a:r>
            <a:r>
              <a:rPr lang="en-US" altLang="zh-CN" b="0" i="0" dirty="0">
                <a:effectLst/>
                <a:latin typeface="Times New Roman" panose="02020603050405020304" pitchFamily="18" charset="0"/>
              </a:rPr>
              <a:t>1</a:t>
            </a:r>
            <a:br>
              <a:rPr lang="zh-CN" altLang="en-US" dirty="0"/>
            </a:br>
            <a:r>
              <a:rPr lang="zh-CN" altLang="en-US" dirty="0"/>
              <a:t>对于</a:t>
            </a:r>
            <a:r>
              <a:rPr lang="en-US" altLang="zh-CN" dirty="0"/>
              <a:t>2x2</a:t>
            </a:r>
            <a:r>
              <a:rPr lang="zh-CN" altLang="en-US" dirty="0"/>
              <a:t>矩阵，算一个数即可获得整个矩阵</a:t>
            </a:r>
          </a:p>
        </p:txBody>
      </p:sp>
      <p:sp>
        <p:nvSpPr>
          <p:cNvPr id="11" name="文本框 10">
            <a:extLst>
              <a:ext uri="{FF2B5EF4-FFF2-40B4-BE49-F238E27FC236}">
                <a16:creationId xmlns:a16="http://schemas.microsoft.com/office/drawing/2014/main" id="{B0EFB1F0-28E4-2823-365A-796DA11DF5D9}"/>
              </a:ext>
            </a:extLst>
          </p:cNvPr>
          <p:cNvSpPr txBox="1"/>
          <p:nvPr/>
        </p:nvSpPr>
        <p:spPr>
          <a:xfrm>
            <a:off x="6096000" y="547181"/>
            <a:ext cx="6096000" cy="400110"/>
          </a:xfrm>
          <a:prstGeom prst="rect">
            <a:avLst/>
          </a:prstGeom>
          <a:noFill/>
        </p:spPr>
        <p:txBody>
          <a:bodyPr wrap="square">
            <a:spAutoFit/>
          </a:bodyPr>
          <a:lstStyle/>
          <a:p>
            <a:r>
              <a:rPr lang="zh-CN" altLang="en-US" sz="2000" b="0" i="0" dirty="0">
                <a:effectLst/>
                <a:highlight>
                  <a:srgbClr val="FFFF00"/>
                </a:highlight>
                <a:latin typeface="Courier New" panose="02070309020205020404" pitchFamily="49" charset="0"/>
              </a:rPr>
              <a:t>变量配对</a:t>
            </a:r>
            <a:endParaRPr lang="zh-CN" altLang="en-US" sz="2000" dirty="0">
              <a:highlight>
                <a:srgbClr val="FFFF00"/>
              </a:highlight>
            </a:endParaRPr>
          </a:p>
        </p:txBody>
      </p:sp>
      <p:pic>
        <p:nvPicPr>
          <p:cNvPr id="13" name="图片 12">
            <a:extLst>
              <a:ext uri="{FF2B5EF4-FFF2-40B4-BE49-F238E27FC236}">
                <a16:creationId xmlns:a16="http://schemas.microsoft.com/office/drawing/2014/main" id="{6CAB1B8E-E50C-F0E7-7DAC-C07F56D9BB4E}"/>
              </a:ext>
            </a:extLst>
          </p:cNvPr>
          <p:cNvPicPr>
            <a:picLocks noChangeAspect="1"/>
          </p:cNvPicPr>
          <p:nvPr/>
        </p:nvPicPr>
        <p:blipFill>
          <a:blip r:embed="rId4"/>
          <a:stretch>
            <a:fillRect/>
          </a:stretch>
        </p:blipFill>
        <p:spPr>
          <a:xfrm>
            <a:off x="6195391" y="1013790"/>
            <a:ext cx="4626994" cy="1901688"/>
          </a:xfrm>
          <a:prstGeom prst="rect">
            <a:avLst/>
          </a:prstGeom>
        </p:spPr>
      </p:pic>
      <p:sp>
        <p:nvSpPr>
          <p:cNvPr id="17" name="文本框 16">
            <a:extLst>
              <a:ext uri="{FF2B5EF4-FFF2-40B4-BE49-F238E27FC236}">
                <a16:creationId xmlns:a16="http://schemas.microsoft.com/office/drawing/2014/main" id="{0E13C50F-9605-5758-C001-42A7498D1CB6}"/>
              </a:ext>
            </a:extLst>
          </p:cNvPr>
          <p:cNvSpPr txBox="1"/>
          <p:nvPr/>
        </p:nvSpPr>
        <p:spPr>
          <a:xfrm>
            <a:off x="6096000" y="3791442"/>
            <a:ext cx="6096000" cy="369332"/>
          </a:xfrm>
          <a:prstGeom prst="rect">
            <a:avLst/>
          </a:prstGeom>
          <a:noFill/>
        </p:spPr>
        <p:txBody>
          <a:bodyPr wrap="square">
            <a:spAutoFit/>
          </a:bodyPr>
          <a:lstStyle/>
          <a:p>
            <a:r>
              <a:rPr lang="zh-CN" altLang="en-US" b="0" i="0" dirty="0">
                <a:effectLst/>
                <a:latin typeface="Courier New" panose="02070309020205020404" pitchFamily="49" charset="0"/>
              </a:rPr>
              <a:t>对角阵法、前馈补偿法</a:t>
            </a:r>
            <a:endParaRPr lang="zh-CN" altLang="en-US" dirty="0"/>
          </a:p>
        </p:txBody>
      </p:sp>
    </p:spTree>
    <p:extLst>
      <p:ext uri="{BB962C8B-B14F-4D97-AF65-F5344CB8AC3E}">
        <p14:creationId xmlns:p14="http://schemas.microsoft.com/office/powerpoint/2010/main" val="831909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33AE667-C3A2-773C-3656-41AC6C217F2F}"/>
              </a:ext>
            </a:extLst>
          </p:cNvPr>
          <p:cNvSpPr txBox="1"/>
          <p:nvPr/>
        </p:nvSpPr>
        <p:spPr>
          <a:xfrm>
            <a:off x="649357" y="933070"/>
            <a:ext cx="3756991" cy="400110"/>
          </a:xfrm>
          <a:prstGeom prst="rect">
            <a:avLst/>
          </a:prstGeom>
          <a:noFill/>
        </p:spPr>
        <p:txBody>
          <a:bodyPr wrap="square">
            <a:spAutoFit/>
          </a:bodyPr>
          <a:lstStyle/>
          <a:p>
            <a:r>
              <a:rPr lang="zh-CN" altLang="en-US" sz="2000" b="0" i="0" dirty="0">
                <a:effectLst/>
                <a:latin typeface="Courier New" panose="02070309020205020404" pitchFamily="49" charset="0"/>
              </a:rPr>
              <a:t>对角阵法</a:t>
            </a:r>
            <a:endParaRPr lang="zh-CN" altLang="en-US" sz="2000" dirty="0"/>
          </a:p>
        </p:txBody>
      </p:sp>
      <p:pic>
        <p:nvPicPr>
          <p:cNvPr id="5" name="图片 4">
            <a:extLst>
              <a:ext uri="{FF2B5EF4-FFF2-40B4-BE49-F238E27FC236}">
                <a16:creationId xmlns:a16="http://schemas.microsoft.com/office/drawing/2014/main" id="{1884A7A5-7715-75FF-B38B-57ABCAF6F3EA}"/>
              </a:ext>
            </a:extLst>
          </p:cNvPr>
          <p:cNvPicPr>
            <a:picLocks noChangeAspect="1"/>
          </p:cNvPicPr>
          <p:nvPr/>
        </p:nvPicPr>
        <p:blipFill>
          <a:blip r:embed="rId2"/>
          <a:stretch>
            <a:fillRect/>
          </a:stretch>
        </p:blipFill>
        <p:spPr>
          <a:xfrm>
            <a:off x="649358" y="1481966"/>
            <a:ext cx="4923182" cy="1374419"/>
          </a:xfrm>
          <a:prstGeom prst="rect">
            <a:avLst/>
          </a:prstGeom>
        </p:spPr>
      </p:pic>
      <p:pic>
        <p:nvPicPr>
          <p:cNvPr id="7" name="图片 6">
            <a:extLst>
              <a:ext uri="{FF2B5EF4-FFF2-40B4-BE49-F238E27FC236}">
                <a16:creationId xmlns:a16="http://schemas.microsoft.com/office/drawing/2014/main" id="{24D51DF5-9161-8678-5B36-81BA753119D7}"/>
              </a:ext>
            </a:extLst>
          </p:cNvPr>
          <p:cNvPicPr>
            <a:picLocks noChangeAspect="1"/>
          </p:cNvPicPr>
          <p:nvPr/>
        </p:nvPicPr>
        <p:blipFill>
          <a:blip r:embed="rId3"/>
          <a:stretch>
            <a:fillRect/>
          </a:stretch>
        </p:blipFill>
        <p:spPr>
          <a:xfrm>
            <a:off x="649357" y="3173896"/>
            <a:ext cx="4631877" cy="2999753"/>
          </a:xfrm>
          <a:prstGeom prst="rect">
            <a:avLst/>
          </a:prstGeom>
        </p:spPr>
      </p:pic>
      <p:sp>
        <p:nvSpPr>
          <p:cNvPr id="9" name="文本框 8">
            <a:extLst>
              <a:ext uri="{FF2B5EF4-FFF2-40B4-BE49-F238E27FC236}">
                <a16:creationId xmlns:a16="http://schemas.microsoft.com/office/drawing/2014/main" id="{173482C2-4D1C-3809-C402-0CB5DD794114}"/>
              </a:ext>
            </a:extLst>
          </p:cNvPr>
          <p:cNvSpPr txBox="1"/>
          <p:nvPr/>
        </p:nvSpPr>
        <p:spPr>
          <a:xfrm>
            <a:off x="5804453" y="818884"/>
            <a:ext cx="6096000" cy="400110"/>
          </a:xfrm>
          <a:prstGeom prst="rect">
            <a:avLst/>
          </a:prstGeom>
          <a:noFill/>
        </p:spPr>
        <p:txBody>
          <a:bodyPr wrap="square">
            <a:spAutoFit/>
          </a:bodyPr>
          <a:lstStyle/>
          <a:p>
            <a:pPr algn="l"/>
            <a:r>
              <a:rPr lang="zh-CN" altLang="en-US" sz="2000" b="0" i="0" dirty="0">
                <a:solidFill>
                  <a:srgbClr val="000000"/>
                </a:solidFill>
                <a:effectLst/>
                <a:latin typeface="Courier New" panose="02070309020205020404" pitchFamily="49" charset="0"/>
              </a:rPr>
              <a:t>前馈补偿法</a:t>
            </a:r>
            <a:endParaRPr lang="zh-CN" altLang="en-US" sz="2000" dirty="0"/>
          </a:p>
        </p:txBody>
      </p:sp>
      <p:pic>
        <p:nvPicPr>
          <p:cNvPr id="11" name="图片 10">
            <a:extLst>
              <a:ext uri="{FF2B5EF4-FFF2-40B4-BE49-F238E27FC236}">
                <a16:creationId xmlns:a16="http://schemas.microsoft.com/office/drawing/2014/main" id="{6B646CEB-5699-FADE-6F91-AFF73CDEB35E}"/>
              </a:ext>
            </a:extLst>
          </p:cNvPr>
          <p:cNvPicPr>
            <a:picLocks noChangeAspect="1"/>
          </p:cNvPicPr>
          <p:nvPr/>
        </p:nvPicPr>
        <p:blipFill>
          <a:blip r:embed="rId4"/>
          <a:stretch>
            <a:fillRect/>
          </a:stretch>
        </p:blipFill>
        <p:spPr>
          <a:xfrm>
            <a:off x="5904986" y="1361454"/>
            <a:ext cx="5518387" cy="3376199"/>
          </a:xfrm>
          <a:prstGeom prst="rect">
            <a:avLst/>
          </a:prstGeom>
        </p:spPr>
      </p:pic>
      <p:sp>
        <p:nvSpPr>
          <p:cNvPr id="12" name="文本框 11">
            <a:extLst>
              <a:ext uri="{FF2B5EF4-FFF2-40B4-BE49-F238E27FC236}">
                <a16:creationId xmlns:a16="http://schemas.microsoft.com/office/drawing/2014/main" id="{CF961E25-86AA-BF28-497C-379922F3A7F3}"/>
              </a:ext>
            </a:extLst>
          </p:cNvPr>
          <p:cNvSpPr txBox="1"/>
          <p:nvPr/>
        </p:nvSpPr>
        <p:spPr>
          <a:xfrm>
            <a:off x="5996609" y="5022574"/>
            <a:ext cx="3544956" cy="369332"/>
          </a:xfrm>
          <a:prstGeom prst="rect">
            <a:avLst/>
          </a:prstGeom>
          <a:noFill/>
        </p:spPr>
        <p:txBody>
          <a:bodyPr wrap="square" rtlCol="0">
            <a:spAutoFit/>
          </a:bodyPr>
          <a:lstStyle/>
          <a:p>
            <a:r>
              <a:rPr lang="zh-CN" altLang="en-US" dirty="0"/>
              <a:t>使</a:t>
            </a:r>
            <a:r>
              <a:rPr lang="en-US" altLang="zh-CN" dirty="0"/>
              <a:t>u1</a:t>
            </a:r>
            <a:r>
              <a:rPr lang="zh-CN" altLang="en-US" dirty="0"/>
              <a:t>到</a:t>
            </a:r>
            <a:r>
              <a:rPr lang="en-US" altLang="zh-CN" dirty="0"/>
              <a:t>y2</a:t>
            </a:r>
            <a:r>
              <a:rPr lang="zh-CN" altLang="en-US" dirty="0"/>
              <a:t>的两条通道之和为</a:t>
            </a:r>
            <a:r>
              <a:rPr lang="en-US" altLang="zh-CN" dirty="0"/>
              <a:t>0</a:t>
            </a:r>
            <a:endParaRPr lang="zh-CN" altLang="en-US" dirty="0"/>
          </a:p>
        </p:txBody>
      </p:sp>
      <p:sp>
        <p:nvSpPr>
          <p:cNvPr id="13" name="文本框 12">
            <a:extLst>
              <a:ext uri="{FF2B5EF4-FFF2-40B4-BE49-F238E27FC236}">
                <a16:creationId xmlns:a16="http://schemas.microsoft.com/office/drawing/2014/main" id="{CCDE0A2D-DC97-F6B5-86B5-104014C86BDE}"/>
              </a:ext>
            </a:extLst>
          </p:cNvPr>
          <p:cNvSpPr txBox="1"/>
          <p:nvPr/>
        </p:nvSpPr>
        <p:spPr>
          <a:xfrm>
            <a:off x="649357" y="358912"/>
            <a:ext cx="6096000" cy="400110"/>
          </a:xfrm>
          <a:prstGeom prst="rect">
            <a:avLst/>
          </a:prstGeom>
          <a:noFill/>
        </p:spPr>
        <p:txBody>
          <a:bodyPr wrap="square">
            <a:spAutoFit/>
          </a:bodyPr>
          <a:lstStyle/>
          <a:p>
            <a:r>
              <a:rPr lang="zh-CN" altLang="en-US" sz="2000" b="0" i="0" dirty="0">
                <a:effectLst/>
                <a:highlight>
                  <a:srgbClr val="FFFF00"/>
                </a:highlight>
                <a:latin typeface="Courier New" panose="02070309020205020404" pitchFamily="49" charset="0"/>
              </a:rPr>
              <a:t>解耦系统设计</a:t>
            </a:r>
            <a:endParaRPr lang="zh-CN" altLang="en-US" sz="2000" dirty="0">
              <a:highlight>
                <a:srgbClr val="FFFF00"/>
              </a:highlight>
            </a:endParaRPr>
          </a:p>
        </p:txBody>
      </p:sp>
    </p:spTree>
    <p:extLst>
      <p:ext uri="{BB962C8B-B14F-4D97-AF65-F5344CB8AC3E}">
        <p14:creationId xmlns:p14="http://schemas.microsoft.com/office/powerpoint/2010/main" val="927774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C3F730-B9C5-ABF7-97A1-330A1EFB3BC0}"/>
              </a:ext>
            </a:extLst>
          </p:cNvPr>
          <p:cNvPicPr>
            <a:picLocks noChangeAspect="1"/>
          </p:cNvPicPr>
          <p:nvPr/>
        </p:nvPicPr>
        <p:blipFill>
          <a:blip r:embed="rId2"/>
          <a:stretch>
            <a:fillRect/>
          </a:stretch>
        </p:blipFill>
        <p:spPr>
          <a:xfrm>
            <a:off x="255047" y="324722"/>
            <a:ext cx="5160017" cy="1219848"/>
          </a:xfrm>
          <a:prstGeom prst="rect">
            <a:avLst/>
          </a:prstGeom>
        </p:spPr>
      </p:pic>
      <p:pic>
        <p:nvPicPr>
          <p:cNvPr id="5" name="图片 4">
            <a:extLst>
              <a:ext uri="{FF2B5EF4-FFF2-40B4-BE49-F238E27FC236}">
                <a16:creationId xmlns:a16="http://schemas.microsoft.com/office/drawing/2014/main" id="{4DD17ED5-9331-2042-38F6-03B79FD35980}"/>
              </a:ext>
            </a:extLst>
          </p:cNvPr>
          <p:cNvPicPr>
            <a:picLocks noChangeAspect="1"/>
          </p:cNvPicPr>
          <p:nvPr/>
        </p:nvPicPr>
        <p:blipFill>
          <a:blip r:embed="rId3"/>
          <a:stretch>
            <a:fillRect/>
          </a:stretch>
        </p:blipFill>
        <p:spPr>
          <a:xfrm>
            <a:off x="255047" y="1836689"/>
            <a:ext cx="5160017" cy="910930"/>
          </a:xfrm>
          <a:prstGeom prst="rect">
            <a:avLst/>
          </a:prstGeom>
        </p:spPr>
      </p:pic>
      <p:pic>
        <p:nvPicPr>
          <p:cNvPr id="7" name="图片 6">
            <a:extLst>
              <a:ext uri="{FF2B5EF4-FFF2-40B4-BE49-F238E27FC236}">
                <a16:creationId xmlns:a16="http://schemas.microsoft.com/office/drawing/2014/main" id="{36BC5502-4C7D-F61E-B65A-9A5A4BDA92F7}"/>
              </a:ext>
            </a:extLst>
          </p:cNvPr>
          <p:cNvPicPr>
            <a:picLocks noChangeAspect="1"/>
          </p:cNvPicPr>
          <p:nvPr/>
        </p:nvPicPr>
        <p:blipFill>
          <a:blip r:embed="rId4"/>
          <a:stretch>
            <a:fillRect/>
          </a:stretch>
        </p:blipFill>
        <p:spPr>
          <a:xfrm>
            <a:off x="5545273" y="324722"/>
            <a:ext cx="6575392" cy="4212709"/>
          </a:xfrm>
          <a:prstGeom prst="rect">
            <a:avLst/>
          </a:prstGeom>
        </p:spPr>
      </p:pic>
    </p:spTree>
    <p:extLst>
      <p:ext uri="{BB962C8B-B14F-4D97-AF65-F5344CB8AC3E}">
        <p14:creationId xmlns:p14="http://schemas.microsoft.com/office/powerpoint/2010/main" val="486235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952D7C-C393-C1F2-A9F8-B0449CE03CD4}"/>
              </a:ext>
            </a:extLst>
          </p:cNvPr>
          <p:cNvSpPr txBox="1"/>
          <p:nvPr/>
        </p:nvSpPr>
        <p:spPr>
          <a:xfrm>
            <a:off x="558792" y="447472"/>
            <a:ext cx="2502460" cy="707886"/>
          </a:xfrm>
          <a:prstGeom prst="rect">
            <a:avLst/>
          </a:prstGeom>
          <a:noFill/>
        </p:spPr>
        <p:txBody>
          <a:bodyPr wrap="square" rtlCol="0">
            <a:spAutoFit/>
          </a:bodyPr>
          <a:lstStyle/>
          <a:p>
            <a:r>
              <a:rPr lang="zh-CN" altLang="en-US" sz="4000" dirty="0">
                <a:solidFill>
                  <a:srgbClr val="FF0000"/>
                </a:solidFill>
                <a:highlight>
                  <a:srgbClr val="FFFF00"/>
                </a:highlight>
              </a:rPr>
              <a:t>第二章</a:t>
            </a:r>
          </a:p>
        </p:txBody>
      </p:sp>
      <p:sp>
        <p:nvSpPr>
          <p:cNvPr id="4" name="文本框 3">
            <a:extLst>
              <a:ext uri="{FF2B5EF4-FFF2-40B4-BE49-F238E27FC236}">
                <a16:creationId xmlns:a16="http://schemas.microsoft.com/office/drawing/2014/main" id="{3C6102B2-7A0C-7DD5-AA78-19B1CAD29717}"/>
              </a:ext>
            </a:extLst>
          </p:cNvPr>
          <p:cNvSpPr txBox="1"/>
          <p:nvPr/>
        </p:nvSpPr>
        <p:spPr>
          <a:xfrm>
            <a:off x="558792" y="1417155"/>
            <a:ext cx="6096000"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检测仪表的基本技术指标</a:t>
            </a:r>
            <a:endParaRPr lang="zh-CN" altLang="en-US" sz="2400" dirty="0">
              <a:highlight>
                <a:srgbClr val="FFFF00"/>
              </a:highlight>
            </a:endParaRPr>
          </a:p>
        </p:txBody>
      </p:sp>
      <p:pic>
        <p:nvPicPr>
          <p:cNvPr id="6" name="图片 5">
            <a:extLst>
              <a:ext uri="{FF2B5EF4-FFF2-40B4-BE49-F238E27FC236}">
                <a16:creationId xmlns:a16="http://schemas.microsoft.com/office/drawing/2014/main" id="{6DA9A883-AD96-5A42-3151-39C2B7A80A0E}"/>
              </a:ext>
            </a:extLst>
          </p:cNvPr>
          <p:cNvPicPr>
            <a:picLocks noChangeAspect="1"/>
          </p:cNvPicPr>
          <p:nvPr/>
        </p:nvPicPr>
        <p:blipFill>
          <a:blip r:embed="rId2"/>
          <a:stretch>
            <a:fillRect/>
          </a:stretch>
        </p:blipFill>
        <p:spPr>
          <a:xfrm>
            <a:off x="558792" y="2193796"/>
            <a:ext cx="5438606" cy="1510422"/>
          </a:xfrm>
          <a:prstGeom prst="rect">
            <a:avLst/>
          </a:prstGeom>
        </p:spPr>
      </p:pic>
      <p:pic>
        <p:nvPicPr>
          <p:cNvPr id="8" name="图片 7">
            <a:extLst>
              <a:ext uri="{FF2B5EF4-FFF2-40B4-BE49-F238E27FC236}">
                <a16:creationId xmlns:a16="http://schemas.microsoft.com/office/drawing/2014/main" id="{6EB01E47-E0C8-986B-8BB2-3B931BC821D7}"/>
              </a:ext>
            </a:extLst>
          </p:cNvPr>
          <p:cNvPicPr>
            <a:picLocks noChangeAspect="1"/>
          </p:cNvPicPr>
          <p:nvPr/>
        </p:nvPicPr>
        <p:blipFill>
          <a:blip r:embed="rId3"/>
          <a:stretch>
            <a:fillRect/>
          </a:stretch>
        </p:blipFill>
        <p:spPr>
          <a:xfrm>
            <a:off x="558792" y="4019194"/>
            <a:ext cx="5438606" cy="2281426"/>
          </a:xfrm>
          <a:prstGeom prst="rect">
            <a:avLst/>
          </a:prstGeom>
        </p:spPr>
      </p:pic>
      <p:pic>
        <p:nvPicPr>
          <p:cNvPr id="10" name="图片 9">
            <a:extLst>
              <a:ext uri="{FF2B5EF4-FFF2-40B4-BE49-F238E27FC236}">
                <a16:creationId xmlns:a16="http://schemas.microsoft.com/office/drawing/2014/main" id="{D1ACA616-6B77-D5DF-A712-09DD156F8419}"/>
              </a:ext>
            </a:extLst>
          </p:cNvPr>
          <p:cNvPicPr>
            <a:picLocks noChangeAspect="1"/>
          </p:cNvPicPr>
          <p:nvPr/>
        </p:nvPicPr>
        <p:blipFill>
          <a:blip r:embed="rId4"/>
          <a:stretch>
            <a:fillRect/>
          </a:stretch>
        </p:blipFill>
        <p:spPr>
          <a:xfrm>
            <a:off x="6418930" y="2193796"/>
            <a:ext cx="5377478" cy="3472112"/>
          </a:xfrm>
          <a:prstGeom prst="rect">
            <a:avLst/>
          </a:prstGeom>
        </p:spPr>
      </p:pic>
      <p:sp>
        <p:nvSpPr>
          <p:cNvPr id="11" name="文本框 10">
            <a:extLst>
              <a:ext uri="{FF2B5EF4-FFF2-40B4-BE49-F238E27FC236}">
                <a16:creationId xmlns:a16="http://schemas.microsoft.com/office/drawing/2014/main" id="{CEDB8055-265D-276C-8771-405683619A94}"/>
              </a:ext>
            </a:extLst>
          </p:cNvPr>
          <p:cNvSpPr txBox="1"/>
          <p:nvPr/>
        </p:nvSpPr>
        <p:spPr>
          <a:xfrm>
            <a:off x="6543472" y="5888477"/>
            <a:ext cx="3618690" cy="369332"/>
          </a:xfrm>
          <a:prstGeom prst="rect">
            <a:avLst/>
          </a:prstGeom>
          <a:noFill/>
        </p:spPr>
        <p:txBody>
          <a:bodyPr wrap="square" rtlCol="0">
            <a:spAutoFit/>
          </a:bodyPr>
          <a:lstStyle/>
          <a:p>
            <a:r>
              <a:rPr lang="zh-CN" altLang="en-US" dirty="0"/>
              <a:t>算出基本误差后，向上取整。</a:t>
            </a:r>
          </a:p>
        </p:txBody>
      </p:sp>
    </p:spTree>
    <p:extLst>
      <p:ext uri="{BB962C8B-B14F-4D97-AF65-F5344CB8AC3E}">
        <p14:creationId xmlns:p14="http://schemas.microsoft.com/office/powerpoint/2010/main" val="23655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048FEC-E472-F11C-5830-8A9FDBD63586}"/>
              </a:ext>
            </a:extLst>
          </p:cNvPr>
          <p:cNvPicPr>
            <a:picLocks noChangeAspect="1"/>
          </p:cNvPicPr>
          <p:nvPr/>
        </p:nvPicPr>
        <p:blipFill>
          <a:blip r:embed="rId2"/>
          <a:stretch>
            <a:fillRect/>
          </a:stretch>
        </p:blipFill>
        <p:spPr>
          <a:xfrm>
            <a:off x="134312" y="84306"/>
            <a:ext cx="5157535" cy="3559768"/>
          </a:xfrm>
          <a:prstGeom prst="rect">
            <a:avLst/>
          </a:prstGeom>
        </p:spPr>
      </p:pic>
      <p:pic>
        <p:nvPicPr>
          <p:cNvPr id="5" name="图片 4">
            <a:extLst>
              <a:ext uri="{FF2B5EF4-FFF2-40B4-BE49-F238E27FC236}">
                <a16:creationId xmlns:a16="http://schemas.microsoft.com/office/drawing/2014/main" id="{2297D113-A021-0E06-FB63-32159EA42E2F}"/>
              </a:ext>
            </a:extLst>
          </p:cNvPr>
          <p:cNvPicPr>
            <a:picLocks noChangeAspect="1"/>
          </p:cNvPicPr>
          <p:nvPr/>
        </p:nvPicPr>
        <p:blipFill>
          <a:blip r:embed="rId3"/>
          <a:stretch>
            <a:fillRect/>
          </a:stretch>
        </p:blipFill>
        <p:spPr>
          <a:xfrm>
            <a:off x="134312" y="3777466"/>
            <a:ext cx="5156985" cy="2649274"/>
          </a:xfrm>
          <a:prstGeom prst="rect">
            <a:avLst/>
          </a:prstGeom>
        </p:spPr>
      </p:pic>
      <p:pic>
        <p:nvPicPr>
          <p:cNvPr id="7" name="图片 6">
            <a:extLst>
              <a:ext uri="{FF2B5EF4-FFF2-40B4-BE49-F238E27FC236}">
                <a16:creationId xmlns:a16="http://schemas.microsoft.com/office/drawing/2014/main" id="{FC1817E6-3BE0-AAD4-44BB-ABD66522F21F}"/>
              </a:ext>
            </a:extLst>
          </p:cNvPr>
          <p:cNvPicPr>
            <a:picLocks noChangeAspect="1"/>
          </p:cNvPicPr>
          <p:nvPr/>
        </p:nvPicPr>
        <p:blipFill>
          <a:blip r:embed="rId4"/>
          <a:stretch>
            <a:fillRect/>
          </a:stretch>
        </p:blipFill>
        <p:spPr>
          <a:xfrm>
            <a:off x="5486400" y="84306"/>
            <a:ext cx="6381040" cy="2887896"/>
          </a:xfrm>
          <a:prstGeom prst="rect">
            <a:avLst/>
          </a:prstGeom>
        </p:spPr>
      </p:pic>
      <p:sp>
        <p:nvSpPr>
          <p:cNvPr id="8" name="文本框 7">
            <a:extLst>
              <a:ext uri="{FF2B5EF4-FFF2-40B4-BE49-F238E27FC236}">
                <a16:creationId xmlns:a16="http://schemas.microsoft.com/office/drawing/2014/main" id="{55B0B335-BE0E-AE42-9A00-D9505777D82F}"/>
              </a:ext>
            </a:extLst>
          </p:cNvPr>
          <p:cNvSpPr txBox="1"/>
          <p:nvPr/>
        </p:nvSpPr>
        <p:spPr>
          <a:xfrm>
            <a:off x="5622587" y="3105834"/>
            <a:ext cx="5881992" cy="646331"/>
          </a:xfrm>
          <a:prstGeom prst="rect">
            <a:avLst/>
          </a:prstGeom>
          <a:noFill/>
        </p:spPr>
        <p:txBody>
          <a:bodyPr wrap="square" rtlCol="0">
            <a:spAutoFit/>
          </a:bodyPr>
          <a:lstStyle/>
          <a:p>
            <a:r>
              <a:rPr lang="zh-CN" altLang="en-US" dirty="0"/>
              <a:t>造成变差的原因：</a:t>
            </a:r>
            <a:endParaRPr lang="en-US" altLang="zh-CN" dirty="0"/>
          </a:p>
          <a:p>
            <a:r>
              <a:rPr lang="zh-CN" altLang="en-US" dirty="0"/>
              <a:t>传动机构间的摩擦、间隙；弹性元件的弹性滞后</a:t>
            </a:r>
          </a:p>
        </p:txBody>
      </p:sp>
      <p:pic>
        <p:nvPicPr>
          <p:cNvPr id="10" name="图片 9">
            <a:extLst>
              <a:ext uri="{FF2B5EF4-FFF2-40B4-BE49-F238E27FC236}">
                <a16:creationId xmlns:a16="http://schemas.microsoft.com/office/drawing/2014/main" id="{C65E3E77-43DE-70AD-E73F-27C66C5B1A34}"/>
              </a:ext>
            </a:extLst>
          </p:cNvPr>
          <p:cNvPicPr>
            <a:picLocks noChangeAspect="1"/>
          </p:cNvPicPr>
          <p:nvPr/>
        </p:nvPicPr>
        <p:blipFill>
          <a:blip r:embed="rId5"/>
          <a:stretch>
            <a:fillRect/>
          </a:stretch>
        </p:blipFill>
        <p:spPr>
          <a:xfrm>
            <a:off x="5486400" y="3885797"/>
            <a:ext cx="1638706" cy="433426"/>
          </a:xfrm>
          <a:prstGeom prst="rect">
            <a:avLst/>
          </a:prstGeom>
        </p:spPr>
      </p:pic>
      <p:pic>
        <p:nvPicPr>
          <p:cNvPr id="12" name="图片 11">
            <a:extLst>
              <a:ext uri="{FF2B5EF4-FFF2-40B4-BE49-F238E27FC236}">
                <a16:creationId xmlns:a16="http://schemas.microsoft.com/office/drawing/2014/main" id="{F4F85323-DBDB-8060-3D19-0B4195DBF5A1}"/>
              </a:ext>
            </a:extLst>
          </p:cNvPr>
          <p:cNvPicPr>
            <a:picLocks noChangeAspect="1"/>
          </p:cNvPicPr>
          <p:nvPr/>
        </p:nvPicPr>
        <p:blipFill>
          <a:blip r:embed="rId6"/>
          <a:stretch>
            <a:fillRect/>
          </a:stretch>
        </p:blipFill>
        <p:spPr>
          <a:xfrm>
            <a:off x="5486401" y="4319223"/>
            <a:ext cx="6381040" cy="1605629"/>
          </a:xfrm>
          <a:prstGeom prst="rect">
            <a:avLst/>
          </a:prstGeom>
        </p:spPr>
      </p:pic>
    </p:spTree>
    <p:extLst>
      <p:ext uri="{BB962C8B-B14F-4D97-AF65-F5344CB8AC3E}">
        <p14:creationId xmlns:p14="http://schemas.microsoft.com/office/powerpoint/2010/main" val="68886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BA16CC-4051-658A-5569-7B52D5C97992}"/>
              </a:ext>
            </a:extLst>
          </p:cNvPr>
          <p:cNvSpPr txBox="1"/>
          <p:nvPr/>
        </p:nvSpPr>
        <p:spPr>
          <a:xfrm>
            <a:off x="377210" y="483299"/>
            <a:ext cx="2281684"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温度检测方法</a:t>
            </a:r>
            <a:endParaRPr lang="zh-CN" altLang="en-US" sz="2400" dirty="0">
              <a:highlight>
                <a:srgbClr val="FFFF00"/>
              </a:highlight>
            </a:endParaRPr>
          </a:p>
        </p:txBody>
      </p:sp>
      <p:sp>
        <p:nvSpPr>
          <p:cNvPr id="3" name="左大括号 2">
            <a:extLst>
              <a:ext uri="{FF2B5EF4-FFF2-40B4-BE49-F238E27FC236}">
                <a16:creationId xmlns:a16="http://schemas.microsoft.com/office/drawing/2014/main" id="{227677DC-BDC3-D463-1345-E8C553E68E42}"/>
              </a:ext>
            </a:extLst>
          </p:cNvPr>
          <p:cNvSpPr/>
          <p:nvPr/>
        </p:nvSpPr>
        <p:spPr>
          <a:xfrm>
            <a:off x="693906" y="1459149"/>
            <a:ext cx="435576" cy="470170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F0D6E7C-8981-0ECE-1032-26117BF5834E}"/>
              </a:ext>
            </a:extLst>
          </p:cNvPr>
          <p:cNvSpPr txBox="1"/>
          <p:nvPr/>
        </p:nvSpPr>
        <p:spPr>
          <a:xfrm>
            <a:off x="1194333" y="2217749"/>
            <a:ext cx="2281684" cy="461665"/>
          </a:xfrm>
          <a:prstGeom prst="rect">
            <a:avLst/>
          </a:prstGeom>
          <a:noFill/>
        </p:spPr>
        <p:txBody>
          <a:bodyPr wrap="square">
            <a:spAutoFit/>
          </a:bodyPr>
          <a:lstStyle/>
          <a:p>
            <a:r>
              <a:rPr lang="zh-CN" altLang="en-US" sz="2400" b="0" i="0" dirty="0">
                <a:effectLst/>
                <a:latin typeface="Times New Roman" panose="02020603050405020304" pitchFamily="18" charset="0"/>
              </a:rPr>
              <a:t>接触式测温</a:t>
            </a:r>
            <a:endParaRPr lang="zh-CN" altLang="en-US" sz="2400" dirty="0"/>
          </a:p>
        </p:txBody>
      </p:sp>
      <p:sp>
        <p:nvSpPr>
          <p:cNvPr id="5" name="文本框 4">
            <a:extLst>
              <a:ext uri="{FF2B5EF4-FFF2-40B4-BE49-F238E27FC236}">
                <a16:creationId xmlns:a16="http://schemas.microsoft.com/office/drawing/2014/main" id="{C5BEB00E-F485-4ED4-84E7-5CC2E45C28F6}"/>
              </a:ext>
            </a:extLst>
          </p:cNvPr>
          <p:cNvSpPr txBox="1"/>
          <p:nvPr/>
        </p:nvSpPr>
        <p:spPr>
          <a:xfrm>
            <a:off x="1194333" y="4851021"/>
            <a:ext cx="2281684" cy="461665"/>
          </a:xfrm>
          <a:prstGeom prst="rect">
            <a:avLst/>
          </a:prstGeom>
          <a:noFill/>
        </p:spPr>
        <p:txBody>
          <a:bodyPr wrap="square">
            <a:spAutoFit/>
          </a:bodyPr>
          <a:lstStyle/>
          <a:p>
            <a:r>
              <a:rPr lang="zh-CN" altLang="en-US" sz="2400" b="0" i="0" dirty="0">
                <a:effectLst/>
                <a:latin typeface="Times New Roman" panose="02020603050405020304" pitchFamily="18" charset="0"/>
              </a:rPr>
              <a:t>非接触式测温</a:t>
            </a:r>
            <a:endParaRPr lang="zh-CN" altLang="en-US" sz="2400" dirty="0"/>
          </a:p>
        </p:txBody>
      </p:sp>
      <p:sp>
        <p:nvSpPr>
          <p:cNvPr id="6" name="左大括号 5">
            <a:extLst>
              <a:ext uri="{FF2B5EF4-FFF2-40B4-BE49-F238E27FC236}">
                <a16:creationId xmlns:a16="http://schemas.microsoft.com/office/drawing/2014/main" id="{AA46461E-7162-C604-467A-055ABE0E6D5A}"/>
              </a:ext>
            </a:extLst>
          </p:cNvPr>
          <p:cNvSpPr/>
          <p:nvPr/>
        </p:nvSpPr>
        <p:spPr>
          <a:xfrm>
            <a:off x="2931268" y="1232170"/>
            <a:ext cx="479898" cy="245137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6B42A8B-B02F-30B8-9585-DAE6703CBE75}"/>
              </a:ext>
            </a:extLst>
          </p:cNvPr>
          <p:cNvSpPr txBox="1"/>
          <p:nvPr/>
        </p:nvSpPr>
        <p:spPr>
          <a:xfrm>
            <a:off x="3579778" y="1342417"/>
            <a:ext cx="4377448" cy="369332"/>
          </a:xfrm>
          <a:prstGeom prst="rect">
            <a:avLst/>
          </a:prstGeom>
          <a:noFill/>
        </p:spPr>
        <p:txBody>
          <a:bodyPr wrap="square" rtlCol="0">
            <a:spAutoFit/>
          </a:bodyPr>
          <a:lstStyle/>
          <a:p>
            <a:r>
              <a:rPr lang="zh-CN" altLang="en-US" dirty="0"/>
              <a:t>膨胀式：液体、固体（两金属片焊接）</a:t>
            </a:r>
          </a:p>
        </p:txBody>
      </p:sp>
      <p:sp>
        <p:nvSpPr>
          <p:cNvPr id="9" name="文本框 8">
            <a:extLst>
              <a:ext uri="{FF2B5EF4-FFF2-40B4-BE49-F238E27FC236}">
                <a16:creationId xmlns:a16="http://schemas.microsoft.com/office/drawing/2014/main" id="{6F54FA18-9812-3124-FEEB-C9DF2E1CFD95}"/>
              </a:ext>
            </a:extLst>
          </p:cNvPr>
          <p:cNvSpPr txBox="1"/>
          <p:nvPr/>
        </p:nvSpPr>
        <p:spPr>
          <a:xfrm>
            <a:off x="3579778" y="2273189"/>
            <a:ext cx="4377448" cy="369332"/>
          </a:xfrm>
          <a:prstGeom prst="rect">
            <a:avLst/>
          </a:prstGeom>
          <a:noFill/>
        </p:spPr>
        <p:txBody>
          <a:bodyPr wrap="square" rtlCol="0">
            <a:spAutoFit/>
          </a:bodyPr>
          <a:lstStyle/>
          <a:p>
            <a:r>
              <a:rPr lang="zh-CN" altLang="en-US" dirty="0"/>
              <a:t>压力式：液体或气体</a:t>
            </a:r>
          </a:p>
        </p:txBody>
      </p:sp>
      <p:sp>
        <p:nvSpPr>
          <p:cNvPr id="10" name="文本框 9">
            <a:extLst>
              <a:ext uri="{FF2B5EF4-FFF2-40B4-BE49-F238E27FC236}">
                <a16:creationId xmlns:a16="http://schemas.microsoft.com/office/drawing/2014/main" id="{B58CC5C7-D009-E100-0C4A-4BE358E2020A}"/>
              </a:ext>
            </a:extLst>
          </p:cNvPr>
          <p:cNvSpPr txBox="1"/>
          <p:nvPr/>
        </p:nvSpPr>
        <p:spPr>
          <a:xfrm>
            <a:off x="3579778" y="3244334"/>
            <a:ext cx="4377448" cy="369332"/>
          </a:xfrm>
          <a:prstGeom prst="rect">
            <a:avLst/>
          </a:prstGeom>
          <a:noFill/>
        </p:spPr>
        <p:txBody>
          <a:bodyPr wrap="square" rtlCol="0">
            <a:spAutoFit/>
          </a:bodyPr>
          <a:lstStyle/>
          <a:p>
            <a:r>
              <a:rPr lang="zh-CN" altLang="en-US" dirty="0"/>
              <a:t>其他：热电偶、热电阻、半导体</a:t>
            </a:r>
          </a:p>
        </p:txBody>
      </p:sp>
      <p:sp>
        <p:nvSpPr>
          <p:cNvPr id="11" name="左大括号 10">
            <a:extLst>
              <a:ext uri="{FF2B5EF4-FFF2-40B4-BE49-F238E27FC236}">
                <a16:creationId xmlns:a16="http://schemas.microsoft.com/office/drawing/2014/main" id="{D59E90CF-F7F0-56F3-C21D-07F70E2422C1}"/>
              </a:ext>
            </a:extLst>
          </p:cNvPr>
          <p:cNvSpPr/>
          <p:nvPr/>
        </p:nvSpPr>
        <p:spPr>
          <a:xfrm>
            <a:off x="3236068" y="4104304"/>
            <a:ext cx="479898" cy="2056547"/>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D4272B0-4577-139D-94C3-F551E4F1168A}"/>
              </a:ext>
            </a:extLst>
          </p:cNvPr>
          <p:cNvSpPr txBox="1"/>
          <p:nvPr/>
        </p:nvSpPr>
        <p:spPr>
          <a:xfrm>
            <a:off x="3907276" y="4215479"/>
            <a:ext cx="4377448" cy="369332"/>
          </a:xfrm>
          <a:prstGeom prst="rect">
            <a:avLst/>
          </a:prstGeom>
          <a:noFill/>
        </p:spPr>
        <p:txBody>
          <a:bodyPr wrap="square" rtlCol="0">
            <a:spAutoFit/>
          </a:bodyPr>
          <a:lstStyle/>
          <a:p>
            <a:r>
              <a:rPr lang="zh-CN" altLang="en-US" dirty="0"/>
              <a:t>辐射式</a:t>
            </a:r>
          </a:p>
        </p:txBody>
      </p:sp>
      <p:sp>
        <p:nvSpPr>
          <p:cNvPr id="13" name="文本框 12">
            <a:extLst>
              <a:ext uri="{FF2B5EF4-FFF2-40B4-BE49-F238E27FC236}">
                <a16:creationId xmlns:a16="http://schemas.microsoft.com/office/drawing/2014/main" id="{60D76276-A6A4-381D-B990-40FAED2723D3}"/>
              </a:ext>
            </a:extLst>
          </p:cNvPr>
          <p:cNvSpPr txBox="1"/>
          <p:nvPr/>
        </p:nvSpPr>
        <p:spPr>
          <a:xfrm>
            <a:off x="3907276" y="5515583"/>
            <a:ext cx="4377448" cy="369332"/>
          </a:xfrm>
          <a:prstGeom prst="rect">
            <a:avLst/>
          </a:prstGeom>
          <a:noFill/>
        </p:spPr>
        <p:txBody>
          <a:bodyPr wrap="square" rtlCol="0">
            <a:spAutoFit/>
          </a:bodyPr>
          <a:lstStyle/>
          <a:p>
            <a:r>
              <a:rPr lang="zh-CN" altLang="en-US" dirty="0"/>
              <a:t>红外式</a:t>
            </a:r>
          </a:p>
        </p:txBody>
      </p:sp>
    </p:spTree>
    <p:extLst>
      <p:ext uri="{BB962C8B-B14F-4D97-AF65-F5344CB8AC3E}">
        <p14:creationId xmlns:p14="http://schemas.microsoft.com/office/powerpoint/2010/main" val="2274919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9486A69-3D0F-D430-D63A-D727982D401B}"/>
              </a:ext>
            </a:extLst>
          </p:cNvPr>
          <p:cNvSpPr txBox="1"/>
          <p:nvPr/>
        </p:nvSpPr>
        <p:spPr>
          <a:xfrm>
            <a:off x="377210" y="483299"/>
            <a:ext cx="2281684" cy="461665"/>
          </a:xfrm>
          <a:prstGeom prst="rect">
            <a:avLst/>
          </a:prstGeom>
          <a:noFill/>
        </p:spPr>
        <p:txBody>
          <a:bodyPr wrap="square">
            <a:spAutoFit/>
          </a:bodyPr>
          <a:lstStyle/>
          <a:p>
            <a:r>
              <a:rPr lang="zh-CN" altLang="en-US" sz="2400" b="0" i="0" dirty="0">
                <a:effectLst/>
                <a:highlight>
                  <a:srgbClr val="FFFF00"/>
                </a:highlight>
                <a:latin typeface="Times New Roman" panose="02020603050405020304" pitchFamily="18" charset="0"/>
              </a:rPr>
              <a:t>热电偶：</a:t>
            </a:r>
            <a:endParaRPr lang="zh-CN" altLang="en-US" sz="2400" dirty="0">
              <a:highlight>
                <a:srgbClr val="FFFF00"/>
              </a:highlight>
            </a:endParaRPr>
          </a:p>
        </p:txBody>
      </p:sp>
      <p:sp>
        <p:nvSpPr>
          <p:cNvPr id="3" name="文本框 2">
            <a:extLst>
              <a:ext uri="{FF2B5EF4-FFF2-40B4-BE49-F238E27FC236}">
                <a16:creationId xmlns:a16="http://schemas.microsoft.com/office/drawing/2014/main" id="{C1B777FA-6299-DF42-4E64-470066C1D909}"/>
              </a:ext>
            </a:extLst>
          </p:cNvPr>
          <p:cNvSpPr txBox="1"/>
          <p:nvPr/>
        </p:nvSpPr>
        <p:spPr>
          <a:xfrm>
            <a:off x="648510" y="1219201"/>
            <a:ext cx="9046723" cy="5632311"/>
          </a:xfrm>
          <a:prstGeom prst="rect">
            <a:avLst/>
          </a:prstGeom>
          <a:noFill/>
        </p:spPr>
        <p:txBody>
          <a:bodyPr wrap="square" rtlCol="0">
            <a:spAutoFit/>
          </a:bodyPr>
          <a:lstStyle/>
          <a:p>
            <a:r>
              <a:rPr lang="zh-CN" altLang="en-US" sz="2000" dirty="0"/>
              <a:t>原理：热电效应，温度转换为电势</a:t>
            </a:r>
            <a:endParaRPr lang="en-US" altLang="zh-CN" sz="2000" dirty="0"/>
          </a:p>
          <a:p>
            <a:r>
              <a:rPr lang="zh-CN" altLang="en-US" sz="2000" dirty="0"/>
              <a:t>特点：结构简单，准确可靠，信号可以远传，适用于</a:t>
            </a:r>
            <a:r>
              <a:rPr lang="en-US" altLang="zh-CN" sz="2000" dirty="0"/>
              <a:t>500-1600</a:t>
            </a:r>
            <a:r>
              <a:rPr lang="zh-CN" altLang="en-US" sz="2000" dirty="0"/>
              <a:t>度的</a:t>
            </a:r>
            <a:r>
              <a:rPr lang="zh-CN" altLang="en-US" sz="2000" dirty="0">
                <a:solidFill>
                  <a:srgbClr val="FF0000"/>
                </a:solidFill>
              </a:rPr>
              <a:t>高温</a:t>
            </a:r>
            <a:r>
              <a:rPr lang="zh-CN" altLang="en-US" sz="2000" dirty="0"/>
              <a:t>。</a:t>
            </a:r>
            <a:endParaRPr lang="en-US" altLang="zh-CN" sz="2000" dirty="0"/>
          </a:p>
          <a:p>
            <a:endParaRPr lang="en-US" altLang="zh-CN" sz="2000" dirty="0"/>
          </a:p>
          <a:p>
            <a:r>
              <a:rPr lang="zh-CN" altLang="en-US" sz="2000" dirty="0"/>
              <a:t>测温原理：</a:t>
            </a:r>
            <a:endParaRPr lang="en-US" altLang="zh-CN" sz="2000" dirty="0"/>
          </a:p>
          <a:p>
            <a:r>
              <a:rPr lang="zh-CN" altLang="en-US" sz="2000" dirty="0"/>
              <a:t>两种不同的导体</a:t>
            </a:r>
            <a:r>
              <a:rPr lang="en-US" altLang="zh-CN" sz="2000" dirty="0"/>
              <a:t>/</a:t>
            </a:r>
            <a:r>
              <a:rPr lang="zh-CN" altLang="en-US" sz="2000" dirty="0"/>
              <a:t>半导体连接成闭环回路，两个连接点温度不同会产生热电势。</a:t>
            </a:r>
            <a:endParaRPr lang="en-US" altLang="zh-CN" sz="2000" dirty="0"/>
          </a:p>
          <a:p>
            <a:r>
              <a:rPr lang="zh-CN" altLang="en-US" sz="2000" dirty="0"/>
              <a:t>热电势</a:t>
            </a:r>
            <a:r>
              <a:rPr lang="en-US" altLang="zh-CN" sz="2000" dirty="0"/>
              <a:t>=</a:t>
            </a:r>
            <a:r>
              <a:rPr lang="zh-CN" altLang="en-US" sz="2000" dirty="0"/>
              <a:t>接触电势（主）</a:t>
            </a:r>
            <a:r>
              <a:rPr lang="en-US" altLang="zh-CN" sz="2000" dirty="0"/>
              <a:t>+  </a:t>
            </a:r>
            <a:r>
              <a:rPr lang="zh-CN" altLang="en-US" sz="2000" dirty="0"/>
              <a:t>温差电势。</a:t>
            </a:r>
            <a:endParaRPr lang="en-US" altLang="zh-CN" sz="2000" dirty="0"/>
          </a:p>
          <a:p>
            <a:endParaRPr lang="en-US" altLang="zh-CN" sz="2000" dirty="0"/>
          </a:p>
          <a:p>
            <a:r>
              <a:rPr lang="zh-CN" altLang="en-US" sz="2000" dirty="0"/>
              <a:t>中间温度定律：</a:t>
            </a:r>
            <a:endParaRPr lang="en-US" altLang="zh-CN" sz="2000" dirty="0"/>
          </a:p>
          <a:p>
            <a:endParaRPr lang="en-US" altLang="zh-CN" sz="2000" dirty="0"/>
          </a:p>
          <a:p>
            <a:endParaRPr lang="en-US" altLang="zh-CN" sz="2000" dirty="0"/>
          </a:p>
          <a:p>
            <a:endParaRPr lang="en-US" altLang="zh-CN" sz="2000" dirty="0"/>
          </a:p>
          <a:p>
            <a:endParaRPr lang="en-US" altLang="zh-CN" sz="2000" dirty="0"/>
          </a:p>
          <a:p>
            <a:r>
              <a:rPr lang="en-US" altLang="zh-CN" sz="2000" dirty="0"/>
              <a:t>E(t, t0)=E(t, ta)+E(ta, t0)</a:t>
            </a:r>
          </a:p>
          <a:p>
            <a:endParaRPr lang="en-US" altLang="zh-CN" sz="2000" dirty="0"/>
          </a:p>
          <a:p>
            <a:r>
              <a:rPr lang="zh-CN" altLang="en-US" sz="2000" dirty="0"/>
              <a:t>中间导体定律：中间接入第三种导体（测量仪表），只要其两端温度相同，热电势不变。</a:t>
            </a:r>
            <a:endParaRPr lang="en-US" altLang="zh-CN" sz="2000" dirty="0"/>
          </a:p>
          <a:p>
            <a:r>
              <a:rPr lang="zh-CN" altLang="en-US" sz="2000" dirty="0"/>
              <a:t>均质导体定律：只由一种均质导体组成的回路，不会有热电势。故热电偶必须由两种材料组成，但截面和长度可以随意。</a:t>
            </a:r>
            <a:endParaRPr lang="en-US" altLang="zh-CN" sz="2000" dirty="0"/>
          </a:p>
        </p:txBody>
      </p:sp>
      <p:pic>
        <p:nvPicPr>
          <p:cNvPr id="5" name="图片 4">
            <a:extLst>
              <a:ext uri="{FF2B5EF4-FFF2-40B4-BE49-F238E27FC236}">
                <a16:creationId xmlns:a16="http://schemas.microsoft.com/office/drawing/2014/main" id="{76492A00-8C88-0057-CF26-9151BDDB6F70}"/>
              </a:ext>
            </a:extLst>
          </p:cNvPr>
          <p:cNvPicPr>
            <a:picLocks noChangeAspect="1"/>
          </p:cNvPicPr>
          <p:nvPr/>
        </p:nvPicPr>
        <p:blipFill>
          <a:blip r:embed="rId2"/>
          <a:stretch>
            <a:fillRect/>
          </a:stretch>
        </p:blipFill>
        <p:spPr>
          <a:xfrm>
            <a:off x="9562863" y="483299"/>
            <a:ext cx="2103844" cy="3122420"/>
          </a:xfrm>
          <a:prstGeom prst="rect">
            <a:avLst/>
          </a:prstGeom>
        </p:spPr>
      </p:pic>
      <p:pic>
        <p:nvPicPr>
          <p:cNvPr id="7" name="图片 6">
            <a:extLst>
              <a:ext uri="{FF2B5EF4-FFF2-40B4-BE49-F238E27FC236}">
                <a16:creationId xmlns:a16="http://schemas.microsoft.com/office/drawing/2014/main" id="{C63D1A88-EED8-2693-DB62-01F459611C4B}"/>
              </a:ext>
            </a:extLst>
          </p:cNvPr>
          <p:cNvPicPr>
            <a:picLocks noChangeAspect="1"/>
          </p:cNvPicPr>
          <p:nvPr/>
        </p:nvPicPr>
        <p:blipFill rotWithShape="1">
          <a:blip r:embed="rId3"/>
          <a:srcRect b="31519"/>
          <a:stretch/>
        </p:blipFill>
        <p:spPr>
          <a:xfrm>
            <a:off x="725014" y="3708125"/>
            <a:ext cx="6162169" cy="1175160"/>
          </a:xfrm>
          <a:prstGeom prst="rect">
            <a:avLst/>
          </a:prstGeom>
        </p:spPr>
      </p:pic>
    </p:spTree>
    <p:extLst>
      <p:ext uri="{BB962C8B-B14F-4D97-AF65-F5344CB8AC3E}">
        <p14:creationId xmlns:p14="http://schemas.microsoft.com/office/powerpoint/2010/main" val="182736045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3249</TotalTime>
  <Words>3014</Words>
  <Application>Microsoft Office PowerPoint</Application>
  <PresentationFormat>宽屏</PresentationFormat>
  <Paragraphs>322</Paragraphs>
  <Slides>45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Arial</vt:lpstr>
      <vt:lpstr>Calibri</vt:lpstr>
      <vt:lpstr>Cambria Math</vt:lpstr>
      <vt:lpstr>Courier New</vt:lpstr>
      <vt:lpstr>Segoe UI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 Guo</dc:creator>
  <cp:lastModifiedBy>Sky Guo</cp:lastModifiedBy>
  <cp:revision>33</cp:revision>
  <dcterms:created xsi:type="dcterms:W3CDTF">2023-06-10T07:54:44Z</dcterms:created>
  <dcterms:modified xsi:type="dcterms:W3CDTF">2023-06-12T18:39:07Z</dcterms:modified>
</cp:coreProperties>
</file>